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65" r:id="rId2"/>
    <p:sldId id="300" r:id="rId3"/>
    <p:sldId id="262" r:id="rId4"/>
    <p:sldId id="301" r:id="rId5"/>
    <p:sldId id="258" r:id="rId6"/>
    <p:sldId id="298" r:id="rId7"/>
    <p:sldId id="302" r:id="rId8"/>
    <p:sldId id="291" r:id="rId9"/>
    <p:sldId id="288" r:id="rId10"/>
    <p:sldId id="294" r:id="rId11"/>
    <p:sldId id="290" r:id="rId12"/>
    <p:sldId id="292" r:id="rId13"/>
    <p:sldId id="271" r:id="rId14"/>
    <p:sldId id="270" r:id="rId15"/>
    <p:sldId id="272" r:id="rId16"/>
    <p:sldId id="274" r:id="rId17"/>
    <p:sldId id="279" r:id="rId18"/>
    <p:sldId id="275" r:id="rId19"/>
    <p:sldId id="276" r:id="rId20"/>
    <p:sldId id="305" r:id="rId21"/>
    <p:sldId id="297" r:id="rId22"/>
    <p:sldId id="303" r:id="rId23"/>
    <p:sldId id="304" r:id="rId24"/>
    <p:sldId id="285" r:id="rId25"/>
    <p:sldId id="306" r:id="rId26"/>
    <p:sldId id="30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0" autoAdjust="0"/>
    <p:restoredTop sz="72095" autoAdjust="0"/>
  </p:normalViewPr>
  <p:slideViewPr>
    <p:cSldViewPr snapToGrid="0">
      <p:cViewPr varScale="1">
        <p:scale>
          <a:sx n="68" d="100"/>
          <a:sy n="68" d="100"/>
        </p:scale>
        <p:origin x="17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0DE81A-2947-412A-B4E8-5F57044C97DC}"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1C38DDA-8EAC-468C-A83E-24092406E3AB}">
      <dgm:prSet/>
      <dgm:spPr/>
      <dgm:t>
        <a:bodyPr/>
        <a:lstStyle/>
        <a:p>
          <a:pPr algn="ctr">
            <a:lnSpc>
              <a:spcPct val="100000"/>
            </a:lnSpc>
            <a:defRPr b="1"/>
          </a:pPr>
          <a:r>
            <a:rPr lang="en-US" dirty="0"/>
            <a:t>Gray scaling of image  </a:t>
          </a:r>
        </a:p>
      </dgm:t>
    </dgm:pt>
    <dgm:pt modelId="{532A259F-99B9-43DE-BFFA-4A0CD9BE1095}" type="parTrans" cxnId="{6BF2F9E6-22F2-4A58-A9D7-5E880B8AE27E}">
      <dgm:prSet/>
      <dgm:spPr/>
      <dgm:t>
        <a:bodyPr/>
        <a:lstStyle/>
        <a:p>
          <a:endParaRPr lang="en-US"/>
        </a:p>
      </dgm:t>
    </dgm:pt>
    <dgm:pt modelId="{15AA2CF2-A001-489F-B5F3-6D8E741CA1C1}" type="sibTrans" cxnId="{6BF2F9E6-22F2-4A58-A9D7-5E880B8AE27E}">
      <dgm:prSet/>
      <dgm:spPr/>
      <dgm:t>
        <a:bodyPr/>
        <a:lstStyle/>
        <a:p>
          <a:endParaRPr lang="en-US"/>
        </a:p>
      </dgm:t>
    </dgm:pt>
    <dgm:pt modelId="{603DF6B8-F5A3-41F2-9061-1C78B27BAC32}">
      <dgm:prSet/>
      <dgm:spPr/>
      <dgm:t>
        <a:bodyPr/>
        <a:lstStyle/>
        <a:p>
          <a:pPr>
            <a:lnSpc>
              <a:spcPct val="100000"/>
            </a:lnSpc>
            <a:defRPr b="1"/>
          </a:pPr>
          <a:r>
            <a:rPr lang="en-US" dirty="0"/>
            <a:t>Reflection/Flip  </a:t>
          </a:r>
        </a:p>
      </dgm:t>
    </dgm:pt>
    <dgm:pt modelId="{1C4E37CA-C490-4533-91BD-37179677A1F2}" type="parTrans" cxnId="{7434E1D3-2073-4D55-9351-C89AF712101F}">
      <dgm:prSet/>
      <dgm:spPr/>
      <dgm:t>
        <a:bodyPr/>
        <a:lstStyle/>
        <a:p>
          <a:endParaRPr lang="en-US"/>
        </a:p>
      </dgm:t>
    </dgm:pt>
    <dgm:pt modelId="{5ECA3721-1725-4B6F-A855-284653638BE4}" type="sibTrans" cxnId="{7434E1D3-2073-4D55-9351-C89AF712101F}">
      <dgm:prSet/>
      <dgm:spPr/>
      <dgm:t>
        <a:bodyPr/>
        <a:lstStyle/>
        <a:p>
          <a:endParaRPr lang="en-US"/>
        </a:p>
      </dgm:t>
    </dgm:pt>
    <dgm:pt modelId="{5B34B57A-7B5F-4E04-A92D-DAFAB36AE807}">
      <dgm:prSet/>
      <dgm:spPr/>
      <dgm:t>
        <a:bodyPr/>
        <a:lstStyle/>
        <a:p>
          <a:pPr>
            <a:lnSpc>
              <a:spcPct val="100000"/>
            </a:lnSpc>
            <a:defRPr b="1"/>
          </a:pPr>
          <a:r>
            <a:rPr lang="en-US"/>
            <a:t>Gaussian Blurring</a:t>
          </a:r>
        </a:p>
      </dgm:t>
    </dgm:pt>
    <dgm:pt modelId="{E5BEF3BA-A7B5-45C4-B7D6-2E94329BE358}" type="parTrans" cxnId="{A5ACAF8D-7167-4BD4-BAEE-7DB0078FA7AA}">
      <dgm:prSet/>
      <dgm:spPr/>
      <dgm:t>
        <a:bodyPr/>
        <a:lstStyle/>
        <a:p>
          <a:endParaRPr lang="en-US"/>
        </a:p>
      </dgm:t>
    </dgm:pt>
    <dgm:pt modelId="{37EF23EF-338D-4CBE-9289-A93F4E3B5A97}" type="sibTrans" cxnId="{A5ACAF8D-7167-4BD4-BAEE-7DB0078FA7AA}">
      <dgm:prSet/>
      <dgm:spPr/>
      <dgm:t>
        <a:bodyPr/>
        <a:lstStyle/>
        <a:p>
          <a:endParaRPr lang="en-US"/>
        </a:p>
      </dgm:t>
    </dgm:pt>
    <dgm:pt modelId="{6E8B7EEA-7C2A-4D4A-989B-843D15A6FB7C}">
      <dgm:prSet/>
      <dgm:spPr/>
      <dgm:t>
        <a:bodyPr/>
        <a:lstStyle/>
        <a:p>
          <a:pPr>
            <a:lnSpc>
              <a:spcPct val="100000"/>
            </a:lnSpc>
          </a:pPr>
          <a:r>
            <a:rPr lang="en-US"/>
            <a:t>To reduce image noise  </a:t>
          </a:r>
        </a:p>
      </dgm:t>
    </dgm:pt>
    <dgm:pt modelId="{DED51A81-D238-4E04-AD5F-976EC56E2EF8}" type="parTrans" cxnId="{F42B0A9D-6AF5-4655-8F23-3769EA7CAF0F}">
      <dgm:prSet/>
      <dgm:spPr/>
      <dgm:t>
        <a:bodyPr/>
        <a:lstStyle/>
        <a:p>
          <a:endParaRPr lang="en-US"/>
        </a:p>
      </dgm:t>
    </dgm:pt>
    <dgm:pt modelId="{06F060F4-F622-4C75-904A-A1514F763265}" type="sibTrans" cxnId="{F42B0A9D-6AF5-4655-8F23-3769EA7CAF0F}">
      <dgm:prSet/>
      <dgm:spPr/>
      <dgm:t>
        <a:bodyPr/>
        <a:lstStyle/>
        <a:p>
          <a:endParaRPr lang="en-US"/>
        </a:p>
      </dgm:t>
    </dgm:pt>
    <dgm:pt modelId="{7AB12839-28A5-4595-B03F-C0B08199C16D}">
      <dgm:prSet/>
      <dgm:spPr/>
      <dgm:t>
        <a:bodyPr/>
        <a:lstStyle/>
        <a:p>
          <a:pPr>
            <a:lnSpc>
              <a:spcPct val="100000"/>
            </a:lnSpc>
            <a:defRPr b="1"/>
          </a:pPr>
          <a:r>
            <a:rPr lang="en-US" dirty="0"/>
            <a:t>Histogram Equalization- </a:t>
          </a:r>
        </a:p>
      </dgm:t>
    </dgm:pt>
    <dgm:pt modelId="{437FF33C-DE8A-4FA5-919E-0409740B9649}" type="parTrans" cxnId="{4C7E7313-09BC-4C9B-B028-D598F51BB755}">
      <dgm:prSet/>
      <dgm:spPr/>
      <dgm:t>
        <a:bodyPr/>
        <a:lstStyle/>
        <a:p>
          <a:endParaRPr lang="en-US"/>
        </a:p>
      </dgm:t>
    </dgm:pt>
    <dgm:pt modelId="{849B9643-5401-4362-84A5-46305D9C714D}" type="sibTrans" cxnId="{4C7E7313-09BC-4C9B-B028-D598F51BB755}">
      <dgm:prSet/>
      <dgm:spPr/>
      <dgm:t>
        <a:bodyPr/>
        <a:lstStyle/>
        <a:p>
          <a:endParaRPr lang="en-US"/>
        </a:p>
      </dgm:t>
    </dgm:pt>
    <dgm:pt modelId="{14D176F1-A287-46E1-A0EE-815456ED874A}">
      <dgm:prSet/>
      <dgm:spPr/>
      <dgm:t>
        <a:bodyPr/>
        <a:lstStyle/>
        <a:p>
          <a:pPr>
            <a:lnSpc>
              <a:spcPct val="100000"/>
            </a:lnSpc>
          </a:pPr>
          <a:r>
            <a:rPr lang="en-US" dirty="0"/>
            <a:t>Increase global contrast using image intensity histogram </a:t>
          </a:r>
        </a:p>
      </dgm:t>
    </dgm:pt>
    <dgm:pt modelId="{86DF1AC7-199F-470E-BC6A-6B90AD09BDFF}" type="parTrans" cxnId="{70828A30-DA11-484D-BEA8-4F3E43B7EEAF}">
      <dgm:prSet/>
      <dgm:spPr/>
      <dgm:t>
        <a:bodyPr/>
        <a:lstStyle/>
        <a:p>
          <a:endParaRPr lang="en-US"/>
        </a:p>
      </dgm:t>
    </dgm:pt>
    <dgm:pt modelId="{B84CF228-BA21-4AA9-9BD7-7F4B0B423070}" type="sibTrans" cxnId="{70828A30-DA11-484D-BEA8-4F3E43B7EEAF}">
      <dgm:prSet/>
      <dgm:spPr/>
      <dgm:t>
        <a:bodyPr/>
        <a:lstStyle/>
        <a:p>
          <a:endParaRPr lang="en-US"/>
        </a:p>
      </dgm:t>
    </dgm:pt>
    <dgm:pt modelId="{BF56A93B-498E-44CA-8E2E-B47F93397603}">
      <dgm:prSet/>
      <dgm:spPr/>
      <dgm:t>
        <a:bodyPr/>
        <a:lstStyle/>
        <a:p>
          <a:pPr>
            <a:lnSpc>
              <a:spcPct val="100000"/>
            </a:lnSpc>
          </a:pPr>
          <a:r>
            <a:rPr lang="en-US"/>
            <a:t>No parameter required but might give an unnatural looking image </a:t>
          </a:r>
        </a:p>
      </dgm:t>
    </dgm:pt>
    <dgm:pt modelId="{026542AC-1F65-4EDE-B93E-0054AF859762}" type="parTrans" cxnId="{A57D6AFF-7F87-4A92-9B6A-1C205B27DB25}">
      <dgm:prSet/>
      <dgm:spPr/>
      <dgm:t>
        <a:bodyPr/>
        <a:lstStyle/>
        <a:p>
          <a:endParaRPr lang="en-US"/>
        </a:p>
      </dgm:t>
    </dgm:pt>
    <dgm:pt modelId="{1D7EC4BF-E9BD-437E-ADEB-DB5CD7B7770B}" type="sibTrans" cxnId="{A57D6AFF-7F87-4A92-9B6A-1C205B27DB25}">
      <dgm:prSet/>
      <dgm:spPr/>
      <dgm:t>
        <a:bodyPr/>
        <a:lstStyle/>
        <a:p>
          <a:endParaRPr lang="en-US"/>
        </a:p>
      </dgm:t>
    </dgm:pt>
    <dgm:pt modelId="{C648FA71-5002-4A5B-9EF4-4561B38BAEC2}">
      <dgm:prSet/>
      <dgm:spPr/>
      <dgm:t>
        <a:bodyPr/>
        <a:lstStyle/>
        <a:p>
          <a:pPr>
            <a:lnSpc>
              <a:spcPct val="100000"/>
            </a:lnSpc>
            <a:defRPr b="1"/>
          </a:pPr>
          <a:r>
            <a:rPr lang="en-US" dirty="0"/>
            <a:t>Rotation  </a:t>
          </a:r>
        </a:p>
      </dgm:t>
    </dgm:pt>
    <dgm:pt modelId="{1EB21032-48C5-4F38-917F-0C7CA499F29C}" type="parTrans" cxnId="{C8AC7FA2-0377-43AD-8D8E-F4EE8475152A}">
      <dgm:prSet/>
      <dgm:spPr/>
      <dgm:t>
        <a:bodyPr/>
        <a:lstStyle/>
        <a:p>
          <a:endParaRPr lang="en-US"/>
        </a:p>
      </dgm:t>
    </dgm:pt>
    <dgm:pt modelId="{5572169E-6B05-4EB2-9171-6374C35420A6}" type="sibTrans" cxnId="{C8AC7FA2-0377-43AD-8D8E-F4EE8475152A}">
      <dgm:prSet/>
      <dgm:spPr/>
      <dgm:t>
        <a:bodyPr/>
        <a:lstStyle/>
        <a:p>
          <a:endParaRPr lang="en-US"/>
        </a:p>
      </dgm:t>
    </dgm:pt>
    <dgm:pt modelId="{9938DD4C-45FD-4416-8276-1AE08C76330F}">
      <dgm:prSet/>
      <dgm:spPr/>
      <dgm:t>
        <a:bodyPr/>
        <a:lstStyle/>
        <a:p>
          <a:pPr>
            <a:lnSpc>
              <a:spcPct val="100000"/>
            </a:lnSpc>
            <a:defRPr b="1"/>
          </a:pPr>
          <a:r>
            <a:rPr lang="en-US"/>
            <a:t>Translation </a:t>
          </a:r>
        </a:p>
      </dgm:t>
    </dgm:pt>
    <dgm:pt modelId="{8F995B4C-4C22-4978-A5E3-F390C7FD6DCF}" type="parTrans" cxnId="{4EA3EC58-47C3-495E-9D91-B5D650812F8A}">
      <dgm:prSet/>
      <dgm:spPr/>
      <dgm:t>
        <a:bodyPr/>
        <a:lstStyle/>
        <a:p>
          <a:endParaRPr lang="en-US"/>
        </a:p>
      </dgm:t>
    </dgm:pt>
    <dgm:pt modelId="{78BFDBFB-7586-44B1-8D6F-E5ADF597D59E}" type="sibTrans" cxnId="{4EA3EC58-47C3-495E-9D91-B5D650812F8A}">
      <dgm:prSet/>
      <dgm:spPr/>
      <dgm:t>
        <a:bodyPr/>
        <a:lstStyle/>
        <a:p>
          <a:endParaRPr lang="en-US"/>
        </a:p>
      </dgm:t>
    </dgm:pt>
    <dgm:pt modelId="{E9AD0458-2AA3-446F-9B76-F26F48861951}">
      <dgm:prSet/>
      <dgm:spPr/>
      <dgm:t>
        <a:bodyPr/>
        <a:lstStyle/>
        <a:p>
          <a:pPr>
            <a:lnSpc>
              <a:spcPct val="100000"/>
            </a:lnSpc>
          </a:pPr>
          <a:r>
            <a:rPr lang="en-US" dirty="0"/>
            <a:t>Moving image along X or Y (or both)</a:t>
          </a:r>
        </a:p>
      </dgm:t>
    </dgm:pt>
    <dgm:pt modelId="{DABF19F8-CB02-4F71-8B9C-E72077B3B062}" type="parTrans" cxnId="{A27B7CB9-7125-4880-B8D1-B6C418AAA3E4}">
      <dgm:prSet/>
      <dgm:spPr/>
      <dgm:t>
        <a:bodyPr/>
        <a:lstStyle/>
        <a:p>
          <a:endParaRPr lang="en-US"/>
        </a:p>
      </dgm:t>
    </dgm:pt>
    <dgm:pt modelId="{FFB8D4D9-4B1A-4DD4-8F46-36C648739990}" type="sibTrans" cxnId="{A27B7CB9-7125-4880-B8D1-B6C418AAA3E4}">
      <dgm:prSet/>
      <dgm:spPr/>
      <dgm:t>
        <a:bodyPr/>
        <a:lstStyle/>
        <a:p>
          <a:endParaRPr lang="en-US"/>
        </a:p>
      </dgm:t>
    </dgm:pt>
    <dgm:pt modelId="{773A0E6C-D5F7-4237-97E5-5AE22A3E901F}">
      <dgm:prSet/>
      <dgm:spPr/>
      <dgm:t>
        <a:bodyPr/>
        <a:lstStyle/>
        <a:p>
          <a:pPr>
            <a:lnSpc>
              <a:spcPct val="100000"/>
            </a:lnSpc>
          </a:pPr>
          <a:r>
            <a:rPr lang="en-US" dirty="0"/>
            <a:t>Useful object location</a:t>
          </a:r>
        </a:p>
      </dgm:t>
    </dgm:pt>
    <dgm:pt modelId="{3D7211D8-A82D-4E80-A06E-1C1F015C2762}" type="parTrans" cxnId="{BFC45FE7-D8DA-4BEA-8434-3328DCE035CF}">
      <dgm:prSet/>
      <dgm:spPr/>
      <dgm:t>
        <a:bodyPr/>
        <a:lstStyle/>
        <a:p>
          <a:endParaRPr lang="en-US"/>
        </a:p>
      </dgm:t>
    </dgm:pt>
    <dgm:pt modelId="{37E4A079-86BF-4288-854C-C33A5856C094}" type="sibTrans" cxnId="{BFC45FE7-D8DA-4BEA-8434-3328DCE035CF}">
      <dgm:prSet/>
      <dgm:spPr/>
      <dgm:t>
        <a:bodyPr/>
        <a:lstStyle/>
        <a:p>
          <a:endParaRPr lang="en-US"/>
        </a:p>
      </dgm:t>
    </dgm:pt>
    <dgm:pt modelId="{C5D70347-6ABF-4A1F-89C8-E2EA4FA042EB}">
      <dgm:prSet/>
      <dgm:spPr/>
      <dgm:t>
        <a:bodyPr/>
        <a:lstStyle/>
        <a:p>
          <a:pPr>
            <a:lnSpc>
              <a:spcPct val="100000"/>
            </a:lnSpc>
          </a:pPr>
          <a:r>
            <a:rPr lang="en-US" dirty="0"/>
            <a:t>Forces feature extractor to look everywhere </a:t>
          </a:r>
        </a:p>
      </dgm:t>
    </dgm:pt>
    <dgm:pt modelId="{1CD9C71F-4F6A-432A-A428-E3CE5246E6AD}" type="parTrans" cxnId="{E441508B-682A-4CB2-B78C-CAA446F4B587}">
      <dgm:prSet/>
      <dgm:spPr/>
      <dgm:t>
        <a:bodyPr/>
        <a:lstStyle/>
        <a:p>
          <a:endParaRPr lang="en-US"/>
        </a:p>
      </dgm:t>
    </dgm:pt>
    <dgm:pt modelId="{5368BEAE-1513-4BE0-A597-1FC7E0A8D67F}" type="sibTrans" cxnId="{E441508B-682A-4CB2-B78C-CAA446F4B587}">
      <dgm:prSet/>
      <dgm:spPr/>
      <dgm:t>
        <a:bodyPr/>
        <a:lstStyle/>
        <a:p>
          <a:endParaRPr lang="en-US"/>
        </a:p>
      </dgm:t>
    </dgm:pt>
    <dgm:pt modelId="{B7042315-00B2-4B33-AB37-70CF783DCB9F}" type="pres">
      <dgm:prSet presAssocID="{F70DE81A-2947-412A-B4E8-5F57044C97DC}" presName="root" presStyleCnt="0">
        <dgm:presLayoutVars>
          <dgm:dir/>
          <dgm:resizeHandles val="exact"/>
        </dgm:presLayoutVars>
      </dgm:prSet>
      <dgm:spPr/>
    </dgm:pt>
    <dgm:pt modelId="{E015A759-A9AA-41B4-9D4D-28F61DE17F61}" type="pres">
      <dgm:prSet presAssocID="{D1C38DDA-8EAC-468C-A83E-24092406E3AB}" presName="compNode" presStyleCnt="0"/>
      <dgm:spPr/>
    </dgm:pt>
    <dgm:pt modelId="{215F0D2B-8198-42DF-838C-6F0520AC49C1}" type="pres">
      <dgm:prSet presAssocID="{D1C38DDA-8EAC-468C-A83E-24092406E3AB}" presName="iconRect" presStyleLbl="node1" presStyleIdx="0" presStyleCnt="6" custLinFactNeighborX="8849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AE29A2A8-6E18-4B28-9E26-C5A91D9EAD05}" type="pres">
      <dgm:prSet presAssocID="{D1C38DDA-8EAC-468C-A83E-24092406E3AB}" presName="iconSpace" presStyleCnt="0"/>
      <dgm:spPr/>
    </dgm:pt>
    <dgm:pt modelId="{ED495C20-B1F3-46F2-BBA2-DDDD31CE3A9D}" type="pres">
      <dgm:prSet presAssocID="{D1C38DDA-8EAC-468C-A83E-24092406E3AB}" presName="parTx" presStyleLbl="revTx" presStyleIdx="0" presStyleCnt="12" custLinFactNeighborX="-22309" custLinFactNeighborY="-4426">
        <dgm:presLayoutVars>
          <dgm:chMax val="0"/>
          <dgm:chPref val="0"/>
        </dgm:presLayoutVars>
      </dgm:prSet>
      <dgm:spPr/>
    </dgm:pt>
    <dgm:pt modelId="{25347AA7-9CD7-4132-BF17-7B6775F18647}" type="pres">
      <dgm:prSet presAssocID="{D1C38DDA-8EAC-468C-A83E-24092406E3AB}" presName="txSpace" presStyleCnt="0"/>
      <dgm:spPr/>
    </dgm:pt>
    <dgm:pt modelId="{AD582FDA-CFC1-4B25-B0FD-7E186C90F62B}" type="pres">
      <dgm:prSet presAssocID="{D1C38DDA-8EAC-468C-A83E-24092406E3AB}" presName="desTx" presStyleLbl="revTx" presStyleIdx="1" presStyleCnt="12">
        <dgm:presLayoutVars/>
      </dgm:prSet>
      <dgm:spPr/>
    </dgm:pt>
    <dgm:pt modelId="{7EFDAA37-C11B-4BFE-A70A-ED635E0AC5E2}" type="pres">
      <dgm:prSet presAssocID="{15AA2CF2-A001-489F-B5F3-6D8E741CA1C1}" presName="sibTrans" presStyleCnt="0"/>
      <dgm:spPr/>
    </dgm:pt>
    <dgm:pt modelId="{7777C7D4-E5A7-47EE-8FCB-D58FCABDCB46}" type="pres">
      <dgm:prSet presAssocID="{603DF6B8-F5A3-41F2-9061-1C78B27BAC32}" presName="compNode" presStyleCnt="0"/>
      <dgm:spPr/>
    </dgm:pt>
    <dgm:pt modelId="{DF004091-5EB0-45BB-A147-8C8E3412D724}" type="pres">
      <dgm:prSet presAssocID="{603DF6B8-F5A3-41F2-9061-1C78B27BAC32}" presName="iconRect" presStyleLbl="node1" presStyleIdx="1" presStyleCnt="6" custLinFactNeighborX="3489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ought bubble"/>
        </a:ext>
      </dgm:extLst>
    </dgm:pt>
    <dgm:pt modelId="{83FEE625-A1D3-45D7-BD8D-9A4826DD66E7}" type="pres">
      <dgm:prSet presAssocID="{603DF6B8-F5A3-41F2-9061-1C78B27BAC32}" presName="iconSpace" presStyleCnt="0"/>
      <dgm:spPr/>
    </dgm:pt>
    <dgm:pt modelId="{7ED2F079-F324-4441-A3B2-89FC7B393185}" type="pres">
      <dgm:prSet presAssocID="{603DF6B8-F5A3-41F2-9061-1C78B27BAC32}" presName="parTx" presStyleLbl="revTx" presStyleIdx="2" presStyleCnt="12">
        <dgm:presLayoutVars>
          <dgm:chMax val="0"/>
          <dgm:chPref val="0"/>
        </dgm:presLayoutVars>
      </dgm:prSet>
      <dgm:spPr/>
    </dgm:pt>
    <dgm:pt modelId="{4F9D1FFF-DF4D-4F3D-82D2-1580BF3D36ED}" type="pres">
      <dgm:prSet presAssocID="{603DF6B8-F5A3-41F2-9061-1C78B27BAC32}" presName="txSpace" presStyleCnt="0"/>
      <dgm:spPr/>
    </dgm:pt>
    <dgm:pt modelId="{928FC828-E4AB-462A-8D26-7E2B496D3EDA}" type="pres">
      <dgm:prSet presAssocID="{603DF6B8-F5A3-41F2-9061-1C78B27BAC32}" presName="desTx" presStyleLbl="revTx" presStyleIdx="3" presStyleCnt="12">
        <dgm:presLayoutVars/>
      </dgm:prSet>
      <dgm:spPr/>
    </dgm:pt>
    <dgm:pt modelId="{C7B99B74-48CF-4010-979A-403756E9D785}" type="pres">
      <dgm:prSet presAssocID="{5ECA3721-1725-4B6F-A855-284653638BE4}" presName="sibTrans" presStyleCnt="0"/>
      <dgm:spPr/>
    </dgm:pt>
    <dgm:pt modelId="{49DF474E-F37F-4975-BE55-CA3505EE1436}" type="pres">
      <dgm:prSet presAssocID="{5B34B57A-7B5F-4E04-A92D-DAFAB36AE807}" presName="compNode" presStyleCnt="0"/>
      <dgm:spPr/>
    </dgm:pt>
    <dgm:pt modelId="{51A0B108-FBD0-4325-8163-AD8F00DF239C}" type="pres">
      <dgm:prSet presAssocID="{5B34B57A-7B5F-4E04-A92D-DAFAB36AE80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B0AE216C-B2E3-42D4-A4CF-3AEE274EBC25}" type="pres">
      <dgm:prSet presAssocID="{5B34B57A-7B5F-4E04-A92D-DAFAB36AE807}" presName="iconSpace" presStyleCnt="0"/>
      <dgm:spPr/>
    </dgm:pt>
    <dgm:pt modelId="{6B7F57D6-0BFB-4048-AE05-C8A32FF593DA}" type="pres">
      <dgm:prSet presAssocID="{5B34B57A-7B5F-4E04-A92D-DAFAB36AE807}" presName="parTx" presStyleLbl="revTx" presStyleIdx="4" presStyleCnt="12">
        <dgm:presLayoutVars>
          <dgm:chMax val="0"/>
          <dgm:chPref val="0"/>
        </dgm:presLayoutVars>
      </dgm:prSet>
      <dgm:spPr/>
    </dgm:pt>
    <dgm:pt modelId="{7259E7CC-DFDC-43B9-AEB7-1CAFB107E740}" type="pres">
      <dgm:prSet presAssocID="{5B34B57A-7B5F-4E04-A92D-DAFAB36AE807}" presName="txSpace" presStyleCnt="0"/>
      <dgm:spPr/>
    </dgm:pt>
    <dgm:pt modelId="{2E4CA6E2-AB9C-48E2-B5AF-E954B67EA693}" type="pres">
      <dgm:prSet presAssocID="{5B34B57A-7B5F-4E04-A92D-DAFAB36AE807}" presName="desTx" presStyleLbl="revTx" presStyleIdx="5" presStyleCnt="12">
        <dgm:presLayoutVars/>
      </dgm:prSet>
      <dgm:spPr/>
    </dgm:pt>
    <dgm:pt modelId="{7BE4C7C0-EA6F-4639-8767-C046B9C75FCA}" type="pres">
      <dgm:prSet presAssocID="{37EF23EF-338D-4CBE-9289-A93F4E3B5A97}" presName="sibTrans" presStyleCnt="0"/>
      <dgm:spPr/>
    </dgm:pt>
    <dgm:pt modelId="{C526FB40-1A64-4F4E-AB90-7733F71987B6}" type="pres">
      <dgm:prSet presAssocID="{7AB12839-28A5-4595-B03F-C0B08199C16D}" presName="compNode" presStyleCnt="0"/>
      <dgm:spPr/>
    </dgm:pt>
    <dgm:pt modelId="{5508E29A-6698-4987-851D-3A2CF0971EC4}" type="pres">
      <dgm:prSet presAssocID="{7AB12839-28A5-4595-B03F-C0B08199C16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152815A1-437B-4AD1-B876-A47AF75D7ECB}" type="pres">
      <dgm:prSet presAssocID="{7AB12839-28A5-4595-B03F-C0B08199C16D}" presName="iconSpace" presStyleCnt="0"/>
      <dgm:spPr/>
    </dgm:pt>
    <dgm:pt modelId="{D83000FD-36AD-40DD-86ED-3176180556C0}" type="pres">
      <dgm:prSet presAssocID="{7AB12839-28A5-4595-B03F-C0B08199C16D}" presName="parTx" presStyleLbl="revTx" presStyleIdx="6" presStyleCnt="12">
        <dgm:presLayoutVars>
          <dgm:chMax val="0"/>
          <dgm:chPref val="0"/>
        </dgm:presLayoutVars>
      </dgm:prSet>
      <dgm:spPr/>
    </dgm:pt>
    <dgm:pt modelId="{062AE516-E082-4DF2-AB62-5E7CB19AA51D}" type="pres">
      <dgm:prSet presAssocID="{7AB12839-28A5-4595-B03F-C0B08199C16D}" presName="txSpace" presStyleCnt="0"/>
      <dgm:spPr/>
    </dgm:pt>
    <dgm:pt modelId="{722BB512-968D-4F9E-8568-9CF9177DEF8F}" type="pres">
      <dgm:prSet presAssocID="{7AB12839-28A5-4595-B03F-C0B08199C16D}" presName="desTx" presStyleLbl="revTx" presStyleIdx="7" presStyleCnt="12">
        <dgm:presLayoutVars/>
      </dgm:prSet>
      <dgm:spPr/>
    </dgm:pt>
    <dgm:pt modelId="{36756D26-1D9E-429E-A10B-78BBA8161D49}" type="pres">
      <dgm:prSet presAssocID="{849B9643-5401-4362-84A5-46305D9C714D}" presName="sibTrans" presStyleCnt="0"/>
      <dgm:spPr/>
    </dgm:pt>
    <dgm:pt modelId="{8688E6F2-0E18-4291-A22D-8A2F82F773D9}" type="pres">
      <dgm:prSet presAssocID="{C648FA71-5002-4A5B-9EF4-4561B38BAEC2}" presName="compNode" presStyleCnt="0"/>
      <dgm:spPr/>
    </dgm:pt>
    <dgm:pt modelId="{5A9B7C17-3851-45C1-B41A-849762AF6415}" type="pres">
      <dgm:prSet presAssocID="{C648FA71-5002-4A5B-9EF4-4561B38BAEC2}" presName="iconRect" presStyleLbl="node1" presStyleIdx="4" presStyleCnt="6" custLinFactNeighborX="37963"/>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epeat"/>
        </a:ext>
      </dgm:extLst>
    </dgm:pt>
    <dgm:pt modelId="{13987902-BAA9-439C-A5F9-4F892591FACC}" type="pres">
      <dgm:prSet presAssocID="{C648FA71-5002-4A5B-9EF4-4561B38BAEC2}" presName="iconSpace" presStyleCnt="0"/>
      <dgm:spPr/>
    </dgm:pt>
    <dgm:pt modelId="{2981D6EF-C786-4794-BA02-1E65A6FF9613}" type="pres">
      <dgm:prSet presAssocID="{C648FA71-5002-4A5B-9EF4-4561B38BAEC2}" presName="parTx" presStyleLbl="revTx" presStyleIdx="8" presStyleCnt="12" custLinFactNeighborX="13287">
        <dgm:presLayoutVars>
          <dgm:chMax val="0"/>
          <dgm:chPref val="0"/>
        </dgm:presLayoutVars>
      </dgm:prSet>
      <dgm:spPr/>
    </dgm:pt>
    <dgm:pt modelId="{00293299-6C07-4DDB-88E6-79E775B588AB}" type="pres">
      <dgm:prSet presAssocID="{C648FA71-5002-4A5B-9EF4-4561B38BAEC2}" presName="txSpace" presStyleCnt="0"/>
      <dgm:spPr/>
    </dgm:pt>
    <dgm:pt modelId="{6D3D44F7-8A0A-4AC5-A8E7-563E8344C9E8}" type="pres">
      <dgm:prSet presAssocID="{C648FA71-5002-4A5B-9EF4-4561B38BAEC2}" presName="desTx" presStyleLbl="revTx" presStyleIdx="9" presStyleCnt="12">
        <dgm:presLayoutVars/>
      </dgm:prSet>
      <dgm:spPr/>
    </dgm:pt>
    <dgm:pt modelId="{1AF77F81-464B-46DF-8853-BF81C66F1979}" type="pres">
      <dgm:prSet presAssocID="{5572169E-6B05-4EB2-9171-6374C35420A6}" presName="sibTrans" presStyleCnt="0"/>
      <dgm:spPr/>
    </dgm:pt>
    <dgm:pt modelId="{7859BE0C-8FCB-4932-8C1D-88C67F7B082A}" type="pres">
      <dgm:prSet presAssocID="{9938DD4C-45FD-4416-8276-1AE08C76330F}" presName="compNode" presStyleCnt="0"/>
      <dgm:spPr/>
    </dgm:pt>
    <dgm:pt modelId="{E23A9045-B0D1-4CC5-B1AF-4D28BDA7F300}" type="pres">
      <dgm:prSet presAssocID="{9938DD4C-45FD-4416-8276-1AE08C76330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isconnected"/>
        </a:ext>
      </dgm:extLst>
    </dgm:pt>
    <dgm:pt modelId="{FBA4F459-00CB-4E66-837D-805EE8CC0975}" type="pres">
      <dgm:prSet presAssocID="{9938DD4C-45FD-4416-8276-1AE08C76330F}" presName="iconSpace" presStyleCnt="0"/>
      <dgm:spPr/>
    </dgm:pt>
    <dgm:pt modelId="{83DD83B3-7F8F-4204-AD1A-F16EE4780087}" type="pres">
      <dgm:prSet presAssocID="{9938DD4C-45FD-4416-8276-1AE08C76330F}" presName="parTx" presStyleLbl="revTx" presStyleIdx="10" presStyleCnt="12">
        <dgm:presLayoutVars>
          <dgm:chMax val="0"/>
          <dgm:chPref val="0"/>
        </dgm:presLayoutVars>
      </dgm:prSet>
      <dgm:spPr/>
    </dgm:pt>
    <dgm:pt modelId="{58196A20-83BE-49A0-9525-505797D8DE1A}" type="pres">
      <dgm:prSet presAssocID="{9938DD4C-45FD-4416-8276-1AE08C76330F}" presName="txSpace" presStyleCnt="0"/>
      <dgm:spPr/>
    </dgm:pt>
    <dgm:pt modelId="{7C35B9F1-9CD9-43CB-8ACF-043DFEABA8A2}" type="pres">
      <dgm:prSet presAssocID="{9938DD4C-45FD-4416-8276-1AE08C76330F}" presName="desTx" presStyleLbl="revTx" presStyleIdx="11" presStyleCnt="12">
        <dgm:presLayoutVars/>
      </dgm:prSet>
      <dgm:spPr/>
    </dgm:pt>
  </dgm:ptLst>
  <dgm:cxnLst>
    <dgm:cxn modelId="{30520408-9CFA-4ECA-A540-9F2D39DDC911}" type="presOf" srcId="{E9AD0458-2AA3-446F-9B76-F26F48861951}" destId="{7C35B9F1-9CD9-43CB-8ACF-043DFEABA8A2}" srcOrd="0" destOrd="0" presId="urn:microsoft.com/office/officeart/2018/2/layout/IconLabelDescriptionList"/>
    <dgm:cxn modelId="{A6F0020B-2514-4C3A-B96D-3A12D01091DE}" type="presOf" srcId="{603DF6B8-F5A3-41F2-9061-1C78B27BAC32}" destId="{7ED2F079-F324-4441-A3B2-89FC7B393185}" srcOrd="0" destOrd="0" presId="urn:microsoft.com/office/officeart/2018/2/layout/IconLabelDescriptionList"/>
    <dgm:cxn modelId="{B02A790F-161D-495C-BE23-8895807ED2B6}" type="presOf" srcId="{14D176F1-A287-46E1-A0EE-815456ED874A}" destId="{722BB512-968D-4F9E-8568-9CF9177DEF8F}" srcOrd="0" destOrd="0" presId="urn:microsoft.com/office/officeart/2018/2/layout/IconLabelDescriptionList"/>
    <dgm:cxn modelId="{4C7E7313-09BC-4C9B-B028-D598F51BB755}" srcId="{F70DE81A-2947-412A-B4E8-5F57044C97DC}" destId="{7AB12839-28A5-4595-B03F-C0B08199C16D}" srcOrd="3" destOrd="0" parTransId="{437FF33C-DE8A-4FA5-919E-0409740B9649}" sibTransId="{849B9643-5401-4362-84A5-46305D9C714D}"/>
    <dgm:cxn modelId="{70828A30-DA11-484D-BEA8-4F3E43B7EEAF}" srcId="{7AB12839-28A5-4595-B03F-C0B08199C16D}" destId="{14D176F1-A287-46E1-A0EE-815456ED874A}" srcOrd="0" destOrd="0" parTransId="{86DF1AC7-199F-470E-BC6A-6B90AD09BDFF}" sibTransId="{B84CF228-BA21-4AA9-9BD7-7F4B0B423070}"/>
    <dgm:cxn modelId="{1358CB33-12CC-42A5-BE07-959B4A5C2EFB}" type="presOf" srcId="{773A0E6C-D5F7-4237-97E5-5AE22A3E901F}" destId="{7C35B9F1-9CD9-43CB-8ACF-043DFEABA8A2}" srcOrd="0" destOrd="1" presId="urn:microsoft.com/office/officeart/2018/2/layout/IconLabelDescriptionList"/>
    <dgm:cxn modelId="{ABCC1441-A06F-4B93-AEFB-8EA5004BFE9F}" type="presOf" srcId="{6E8B7EEA-7C2A-4D4A-989B-843D15A6FB7C}" destId="{2E4CA6E2-AB9C-48E2-B5AF-E954B67EA693}" srcOrd="0" destOrd="0" presId="urn:microsoft.com/office/officeart/2018/2/layout/IconLabelDescriptionList"/>
    <dgm:cxn modelId="{2E5D4955-E234-49F8-AD56-4F789D4DFCA0}" type="presOf" srcId="{BF56A93B-498E-44CA-8E2E-B47F93397603}" destId="{722BB512-968D-4F9E-8568-9CF9177DEF8F}" srcOrd="0" destOrd="1" presId="urn:microsoft.com/office/officeart/2018/2/layout/IconLabelDescriptionList"/>
    <dgm:cxn modelId="{4EA3EC58-47C3-495E-9D91-B5D650812F8A}" srcId="{F70DE81A-2947-412A-B4E8-5F57044C97DC}" destId="{9938DD4C-45FD-4416-8276-1AE08C76330F}" srcOrd="5" destOrd="0" parTransId="{8F995B4C-4C22-4978-A5E3-F390C7FD6DCF}" sibTransId="{78BFDBFB-7586-44B1-8D6F-E5ADF597D59E}"/>
    <dgm:cxn modelId="{82C30074-2782-4FC3-976F-A64F6BE23914}" type="presOf" srcId="{9938DD4C-45FD-4416-8276-1AE08C76330F}" destId="{83DD83B3-7F8F-4204-AD1A-F16EE4780087}" srcOrd="0" destOrd="0" presId="urn:microsoft.com/office/officeart/2018/2/layout/IconLabelDescriptionList"/>
    <dgm:cxn modelId="{AE885874-A673-43B9-A18C-2482818C0869}" type="presOf" srcId="{F70DE81A-2947-412A-B4E8-5F57044C97DC}" destId="{B7042315-00B2-4B33-AB37-70CF783DCB9F}" srcOrd="0" destOrd="0" presId="urn:microsoft.com/office/officeart/2018/2/layout/IconLabelDescriptionList"/>
    <dgm:cxn modelId="{E441508B-682A-4CB2-B78C-CAA446F4B587}" srcId="{9938DD4C-45FD-4416-8276-1AE08C76330F}" destId="{C5D70347-6ABF-4A1F-89C8-E2EA4FA042EB}" srcOrd="2" destOrd="0" parTransId="{1CD9C71F-4F6A-432A-A428-E3CE5246E6AD}" sibTransId="{5368BEAE-1513-4BE0-A597-1FC7E0A8D67F}"/>
    <dgm:cxn modelId="{A5ACAF8D-7167-4BD4-BAEE-7DB0078FA7AA}" srcId="{F70DE81A-2947-412A-B4E8-5F57044C97DC}" destId="{5B34B57A-7B5F-4E04-A92D-DAFAB36AE807}" srcOrd="2" destOrd="0" parTransId="{E5BEF3BA-A7B5-45C4-B7D6-2E94329BE358}" sibTransId="{37EF23EF-338D-4CBE-9289-A93F4E3B5A97}"/>
    <dgm:cxn modelId="{06E74492-EFDE-4E3D-ACBD-7424ABE5F3B8}" type="presOf" srcId="{7AB12839-28A5-4595-B03F-C0B08199C16D}" destId="{D83000FD-36AD-40DD-86ED-3176180556C0}" srcOrd="0" destOrd="0" presId="urn:microsoft.com/office/officeart/2018/2/layout/IconLabelDescriptionList"/>
    <dgm:cxn modelId="{F42B0A9D-6AF5-4655-8F23-3769EA7CAF0F}" srcId="{5B34B57A-7B5F-4E04-A92D-DAFAB36AE807}" destId="{6E8B7EEA-7C2A-4D4A-989B-843D15A6FB7C}" srcOrd="0" destOrd="0" parTransId="{DED51A81-D238-4E04-AD5F-976EC56E2EF8}" sibTransId="{06F060F4-F622-4C75-904A-A1514F763265}"/>
    <dgm:cxn modelId="{C8AC7FA2-0377-43AD-8D8E-F4EE8475152A}" srcId="{F70DE81A-2947-412A-B4E8-5F57044C97DC}" destId="{C648FA71-5002-4A5B-9EF4-4561B38BAEC2}" srcOrd="4" destOrd="0" parTransId="{1EB21032-48C5-4F38-917F-0C7CA499F29C}" sibTransId="{5572169E-6B05-4EB2-9171-6374C35420A6}"/>
    <dgm:cxn modelId="{6E05CBB1-9148-4F0A-B1C5-342506CA5B72}" type="presOf" srcId="{5B34B57A-7B5F-4E04-A92D-DAFAB36AE807}" destId="{6B7F57D6-0BFB-4048-AE05-C8A32FF593DA}" srcOrd="0" destOrd="0" presId="urn:microsoft.com/office/officeart/2018/2/layout/IconLabelDescriptionList"/>
    <dgm:cxn modelId="{A27B7CB9-7125-4880-B8D1-B6C418AAA3E4}" srcId="{9938DD4C-45FD-4416-8276-1AE08C76330F}" destId="{E9AD0458-2AA3-446F-9B76-F26F48861951}" srcOrd="0" destOrd="0" parTransId="{DABF19F8-CB02-4F71-8B9C-E72077B3B062}" sibTransId="{FFB8D4D9-4B1A-4DD4-8F46-36C648739990}"/>
    <dgm:cxn modelId="{585865C3-DF1F-4E67-A348-284E3CAF235C}" type="presOf" srcId="{D1C38DDA-8EAC-468C-A83E-24092406E3AB}" destId="{ED495C20-B1F3-46F2-BBA2-DDDD31CE3A9D}" srcOrd="0" destOrd="0" presId="urn:microsoft.com/office/officeart/2018/2/layout/IconLabelDescriptionList"/>
    <dgm:cxn modelId="{6BC412C5-09ED-4399-BBA0-A550780F9073}" type="presOf" srcId="{C5D70347-6ABF-4A1F-89C8-E2EA4FA042EB}" destId="{7C35B9F1-9CD9-43CB-8ACF-043DFEABA8A2}" srcOrd="0" destOrd="2" presId="urn:microsoft.com/office/officeart/2018/2/layout/IconLabelDescriptionList"/>
    <dgm:cxn modelId="{7434E1D3-2073-4D55-9351-C89AF712101F}" srcId="{F70DE81A-2947-412A-B4E8-5F57044C97DC}" destId="{603DF6B8-F5A3-41F2-9061-1C78B27BAC32}" srcOrd="1" destOrd="0" parTransId="{1C4E37CA-C490-4533-91BD-37179677A1F2}" sibTransId="{5ECA3721-1725-4B6F-A855-284653638BE4}"/>
    <dgm:cxn modelId="{6BF2F9E6-22F2-4A58-A9D7-5E880B8AE27E}" srcId="{F70DE81A-2947-412A-B4E8-5F57044C97DC}" destId="{D1C38DDA-8EAC-468C-A83E-24092406E3AB}" srcOrd="0" destOrd="0" parTransId="{532A259F-99B9-43DE-BFFA-4A0CD9BE1095}" sibTransId="{15AA2CF2-A001-489F-B5F3-6D8E741CA1C1}"/>
    <dgm:cxn modelId="{BFC45FE7-D8DA-4BEA-8434-3328DCE035CF}" srcId="{9938DD4C-45FD-4416-8276-1AE08C76330F}" destId="{773A0E6C-D5F7-4237-97E5-5AE22A3E901F}" srcOrd="1" destOrd="0" parTransId="{3D7211D8-A82D-4E80-A06E-1C1F015C2762}" sibTransId="{37E4A079-86BF-4288-854C-C33A5856C094}"/>
    <dgm:cxn modelId="{BD8784FB-1918-4E24-A7CA-C1DDC80D6BEA}" type="presOf" srcId="{C648FA71-5002-4A5B-9EF4-4561B38BAEC2}" destId="{2981D6EF-C786-4794-BA02-1E65A6FF9613}" srcOrd="0" destOrd="0" presId="urn:microsoft.com/office/officeart/2018/2/layout/IconLabelDescriptionList"/>
    <dgm:cxn modelId="{A57D6AFF-7F87-4A92-9B6A-1C205B27DB25}" srcId="{7AB12839-28A5-4595-B03F-C0B08199C16D}" destId="{BF56A93B-498E-44CA-8E2E-B47F93397603}" srcOrd="1" destOrd="0" parTransId="{026542AC-1F65-4EDE-B93E-0054AF859762}" sibTransId="{1D7EC4BF-E9BD-437E-ADEB-DB5CD7B7770B}"/>
    <dgm:cxn modelId="{7B59B715-2746-4DCA-AF5C-15D9036DC727}" type="presParOf" srcId="{B7042315-00B2-4B33-AB37-70CF783DCB9F}" destId="{E015A759-A9AA-41B4-9D4D-28F61DE17F61}" srcOrd="0" destOrd="0" presId="urn:microsoft.com/office/officeart/2018/2/layout/IconLabelDescriptionList"/>
    <dgm:cxn modelId="{43E9CBA6-95BC-4A07-880C-0567A0714A5B}" type="presParOf" srcId="{E015A759-A9AA-41B4-9D4D-28F61DE17F61}" destId="{215F0D2B-8198-42DF-838C-6F0520AC49C1}" srcOrd="0" destOrd="0" presId="urn:microsoft.com/office/officeart/2018/2/layout/IconLabelDescriptionList"/>
    <dgm:cxn modelId="{825C8408-A3AA-45AA-A00F-CBBC4D932B3F}" type="presParOf" srcId="{E015A759-A9AA-41B4-9D4D-28F61DE17F61}" destId="{AE29A2A8-6E18-4B28-9E26-C5A91D9EAD05}" srcOrd="1" destOrd="0" presId="urn:microsoft.com/office/officeart/2018/2/layout/IconLabelDescriptionList"/>
    <dgm:cxn modelId="{4E054E42-AE5A-48C2-948F-1427259D4E14}" type="presParOf" srcId="{E015A759-A9AA-41B4-9D4D-28F61DE17F61}" destId="{ED495C20-B1F3-46F2-BBA2-DDDD31CE3A9D}" srcOrd="2" destOrd="0" presId="urn:microsoft.com/office/officeart/2018/2/layout/IconLabelDescriptionList"/>
    <dgm:cxn modelId="{D75C750F-A630-463C-B917-B55CB0004733}" type="presParOf" srcId="{E015A759-A9AA-41B4-9D4D-28F61DE17F61}" destId="{25347AA7-9CD7-4132-BF17-7B6775F18647}" srcOrd="3" destOrd="0" presId="urn:microsoft.com/office/officeart/2018/2/layout/IconLabelDescriptionList"/>
    <dgm:cxn modelId="{646ED933-4F99-4886-98CA-586ECE8A3FE7}" type="presParOf" srcId="{E015A759-A9AA-41B4-9D4D-28F61DE17F61}" destId="{AD582FDA-CFC1-4B25-B0FD-7E186C90F62B}" srcOrd="4" destOrd="0" presId="urn:microsoft.com/office/officeart/2018/2/layout/IconLabelDescriptionList"/>
    <dgm:cxn modelId="{5E0F267C-638A-4950-9D17-7D60BEE8D54E}" type="presParOf" srcId="{B7042315-00B2-4B33-AB37-70CF783DCB9F}" destId="{7EFDAA37-C11B-4BFE-A70A-ED635E0AC5E2}" srcOrd="1" destOrd="0" presId="urn:microsoft.com/office/officeart/2018/2/layout/IconLabelDescriptionList"/>
    <dgm:cxn modelId="{8937087E-6D98-4C1D-AAA1-7ACA0B6A3F78}" type="presParOf" srcId="{B7042315-00B2-4B33-AB37-70CF783DCB9F}" destId="{7777C7D4-E5A7-47EE-8FCB-D58FCABDCB46}" srcOrd="2" destOrd="0" presId="urn:microsoft.com/office/officeart/2018/2/layout/IconLabelDescriptionList"/>
    <dgm:cxn modelId="{FC0776E5-B2AB-4CF3-B292-8D4A2F95B70B}" type="presParOf" srcId="{7777C7D4-E5A7-47EE-8FCB-D58FCABDCB46}" destId="{DF004091-5EB0-45BB-A147-8C8E3412D724}" srcOrd="0" destOrd="0" presId="urn:microsoft.com/office/officeart/2018/2/layout/IconLabelDescriptionList"/>
    <dgm:cxn modelId="{FA13FFD0-7D59-4EC7-A018-E444BDF4CCD8}" type="presParOf" srcId="{7777C7D4-E5A7-47EE-8FCB-D58FCABDCB46}" destId="{83FEE625-A1D3-45D7-BD8D-9A4826DD66E7}" srcOrd="1" destOrd="0" presId="urn:microsoft.com/office/officeart/2018/2/layout/IconLabelDescriptionList"/>
    <dgm:cxn modelId="{3481955D-0277-4DB2-889E-0D0C87BBEBEC}" type="presParOf" srcId="{7777C7D4-E5A7-47EE-8FCB-D58FCABDCB46}" destId="{7ED2F079-F324-4441-A3B2-89FC7B393185}" srcOrd="2" destOrd="0" presId="urn:microsoft.com/office/officeart/2018/2/layout/IconLabelDescriptionList"/>
    <dgm:cxn modelId="{74713D49-4949-43BB-A3CB-B50F7A325D82}" type="presParOf" srcId="{7777C7D4-E5A7-47EE-8FCB-D58FCABDCB46}" destId="{4F9D1FFF-DF4D-4F3D-82D2-1580BF3D36ED}" srcOrd="3" destOrd="0" presId="urn:microsoft.com/office/officeart/2018/2/layout/IconLabelDescriptionList"/>
    <dgm:cxn modelId="{9D04DBBD-161C-4111-BABA-1E20E1745925}" type="presParOf" srcId="{7777C7D4-E5A7-47EE-8FCB-D58FCABDCB46}" destId="{928FC828-E4AB-462A-8D26-7E2B496D3EDA}" srcOrd="4" destOrd="0" presId="urn:microsoft.com/office/officeart/2018/2/layout/IconLabelDescriptionList"/>
    <dgm:cxn modelId="{AA7B2052-0E0C-4697-B696-B56274D63699}" type="presParOf" srcId="{B7042315-00B2-4B33-AB37-70CF783DCB9F}" destId="{C7B99B74-48CF-4010-979A-403756E9D785}" srcOrd="3" destOrd="0" presId="urn:microsoft.com/office/officeart/2018/2/layout/IconLabelDescriptionList"/>
    <dgm:cxn modelId="{1ABB01C7-F89F-4701-85A5-B6A6E2D2B605}" type="presParOf" srcId="{B7042315-00B2-4B33-AB37-70CF783DCB9F}" destId="{49DF474E-F37F-4975-BE55-CA3505EE1436}" srcOrd="4" destOrd="0" presId="urn:microsoft.com/office/officeart/2018/2/layout/IconLabelDescriptionList"/>
    <dgm:cxn modelId="{7B62F231-44F0-4ED1-8560-866F13BEC814}" type="presParOf" srcId="{49DF474E-F37F-4975-BE55-CA3505EE1436}" destId="{51A0B108-FBD0-4325-8163-AD8F00DF239C}" srcOrd="0" destOrd="0" presId="urn:microsoft.com/office/officeart/2018/2/layout/IconLabelDescriptionList"/>
    <dgm:cxn modelId="{4DFA353F-33DB-443B-8075-48FD9ED39503}" type="presParOf" srcId="{49DF474E-F37F-4975-BE55-CA3505EE1436}" destId="{B0AE216C-B2E3-42D4-A4CF-3AEE274EBC25}" srcOrd="1" destOrd="0" presId="urn:microsoft.com/office/officeart/2018/2/layout/IconLabelDescriptionList"/>
    <dgm:cxn modelId="{E0331561-6ED5-4846-B027-49453B942608}" type="presParOf" srcId="{49DF474E-F37F-4975-BE55-CA3505EE1436}" destId="{6B7F57D6-0BFB-4048-AE05-C8A32FF593DA}" srcOrd="2" destOrd="0" presId="urn:microsoft.com/office/officeart/2018/2/layout/IconLabelDescriptionList"/>
    <dgm:cxn modelId="{3A836371-B6D3-47B5-86F8-94B47B858E55}" type="presParOf" srcId="{49DF474E-F37F-4975-BE55-CA3505EE1436}" destId="{7259E7CC-DFDC-43B9-AEB7-1CAFB107E740}" srcOrd="3" destOrd="0" presId="urn:microsoft.com/office/officeart/2018/2/layout/IconLabelDescriptionList"/>
    <dgm:cxn modelId="{4CF06650-047E-4C08-B16B-A39EC0ECA06C}" type="presParOf" srcId="{49DF474E-F37F-4975-BE55-CA3505EE1436}" destId="{2E4CA6E2-AB9C-48E2-B5AF-E954B67EA693}" srcOrd="4" destOrd="0" presId="urn:microsoft.com/office/officeart/2018/2/layout/IconLabelDescriptionList"/>
    <dgm:cxn modelId="{ABC5E132-2AA8-4132-BF9D-5B5210C47CA7}" type="presParOf" srcId="{B7042315-00B2-4B33-AB37-70CF783DCB9F}" destId="{7BE4C7C0-EA6F-4639-8767-C046B9C75FCA}" srcOrd="5" destOrd="0" presId="urn:microsoft.com/office/officeart/2018/2/layout/IconLabelDescriptionList"/>
    <dgm:cxn modelId="{890ABD25-B749-4794-99A5-DD012BB621EB}" type="presParOf" srcId="{B7042315-00B2-4B33-AB37-70CF783DCB9F}" destId="{C526FB40-1A64-4F4E-AB90-7733F71987B6}" srcOrd="6" destOrd="0" presId="urn:microsoft.com/office/officeart/2018/2/layout/IconLabelDescriptionList"/>
    <dgm:cxn modelId="{7A30CE36-ABDE-4F62-B755-3E074E2B169E}" type="presParOf" srcId="{C526FB40-1A64-4F4E-AB90-7733F71987B6}" destId="{5508E29A-6698-4987-851D-3A2CF0971EC4}" srcOrd="0" destOrd="0" presId="urn:microsoft.com/office/officeart/2018/2/layout/IconLabelDescriptionList"/>
    <dgm:cxn modelId="{E1FAEC74-E559-4972-B9E5-3D59D4081BDD}" type="presParOf" srcId="{C526FB40-1A64-4F4E-AB90-7733F71987B6}" destId="{152815A1-437B-4AD1-B876-A47AF75D7ECB}" srcOrd="1" destOrd="0" presId="urn:microsoft.com/office/officeart/2018/2/layout/IconLabelDescriptionList"/>
    <dgm:cxn modelId="{308C9988-742D-4FC9-ADA9-931E5164A0F7}" type="presParOf" srcId="{C526FB40-1A64-4F4E-AB90-7733F71987B6}" destId="{D83000FD-36AD-40DD-86ED-3176180556C0}" srcOrd="2" destOrd="0" presId="urn:microsoft.com/office/officeart/2018/2/layout/IconLabelDescriptionList"/>
    <dgm:cxn modelId="{545F0013-67FB-42CE-8856-E037B89A160A}" type="presParOf" srcId="{C526FB40-1A64-4F4E-AB90-7733F71987B6}" destId="{062AE516-E082-4DF2-AB62-5E7CB19AA51D}" srcOrd="3" destOrd="0" presId="urn:microsoft.com/office/officeart/2018/2/layout/IconLabelDescriptionList"/>
    <dgm:cxn modelId="{E23EA937-116A-41C0-89E5-5564DF8C4836}" type="presParOf" srcId="{C526FB40-1A64-4F4E-AB90-7733F71987B6}" destId="{722BB512-968D-4F9E-8568-9CF9177DEF8F}" srcOrd="4" destOrd="0" presId="urn:microsoft.com/office/officeart/2018/2/layout/IconLabelDescriptionList"/>
    <dgm:cxn modelId="{A9ABA25B-96E5-4DBD-945A-0CE7C1FFA442}" type="presParOf" srcId="{B7042315-00B2-4B33-AB37-70CF783DCB9F}" destId="{36756D26-1D9E-429E-A10B-78BBA8161D49}" srcOrd="7" destOrd="0" presId="urn:microsoft.com/office/officeart/2018/2/layout/IconLabelDescriptionList"/>
    <dgm:cxn modelId="{13FA4A57-5A12-4990-8E98-DDE0ABC71734}" type="presParOf" srcId="{B7042315-00B2-4B33-AB37-70CF783DCB9F}" destId="{8688E6F2-0E18-4291-A22D-8A2F82F773D9}" srcOrd="8" destOrd="0" presId="urn:microsoft.com/office/officeart/2018/2/layout/IconLabelDescriptionList"/>
    <dgm:cxn modelId="{AAE6798A-B15C-4E67-AD7B-0EE3EDF6B7F4}" type="presParOf" srcId="{8688E6F2-0E18-4291-A22D-8A2F82F773D9}" destId="{5A9B7C17-3851-45C1-B41A-849762AF6415}" srcOrd="0" destOrd="0" presId="urn:microsoft.com/office/officeart/2018/2/layout/IconLabelDescriptionList"/>
    <dgm:cxn modelId="{0135F4F0-BFB7-4E2B-AA3C-FE7C50D7B747}" type="presParOf" srcId="{8688E6F2-0E18-4291-A22D-8A2F82F773D9}" destId="{13987902-BAA9-439C-A5F9-4F892591FACC}" srcOrd="1" destOrd="0" presId="urn:microsoft.com/office/officeart/2018/2/layout/IconLabelDescriptionList"/>
    <dgm:cxn modelId="{EB3BBCD4-D0A1-4227-A56B-FE5FE3521F4B}" type="presParOf" srcId="{8688E6F2-0E18-4291-A22D-8A2F82F773D9}" destId="{2981D6EF-C786-4794-BA02-1E65A6FF9613}" srcOrd="2" destOrd="0" presId="urn:microsoft.com/office/officeart/2018/2/layout/IconLabelDescriptionList"/>
    <dgm:cxn modelId="{FCF05291-F982-46FC-B38D-6FB96C0FBC5D}" type="presParOf" srcId="{8688E6F2-0E18-4291-A22D-8A2F82F773D9}" destId="{00293299-6C07-4DDB-88E6-79E775B588AB}" srcOrd="3" destOrd="0" presId="urn:microsoft.com/office/officeart/2018/2/layout/IconLabelDescriptionList"/>
    <dgm:cxn modelId="{3E4B6854-0993-4D07-ADC3-C21FEE8CA422}" type="presParOf" srcId="{8688E6F2-0E18-4291-A22D-8A2F82F773D9}" destId="{6D3D44F7-8A0A-4AC5-A8E7-563E8344C9E8}" srcOrd="4" destOrd="0" presId="urn:microsoft.com/office/officeart/2018/2/layout/IconLabelDescriptionList"/>
    <dgm:cxn modelId="{BB04FFFA-5D49-48B0-A58A-3FA363E0A7D1}" type="presParOf" srcId="{B7042315-00B2-4B33-AB37-70CF783DCB9F}" destId="{1AF77F81-464B-46DF-8853-BF81C66F1979}" srcOrd="9" destOrd="0" presId="urn:microsoft.com/office/officeart/2018/2/layout/IconLabelDescriptionList"/>
    <dgm:cxn modelId="{EC8DACB4-3F21-461D-AC7E-7FB606E29E4F}" type="presParOf" srcId="{B7042315-00B2-4B33-AB37-70CF783DCB9F}" destId="{7859BE0C-8FCB-4932-8C1D-88C67F7B082A}" srcOrd="10" destOrd="0" presId="urn:microsoft.com/office/officeart/2018/2/layout/IconLabelDescriptionList"/>
    <dgm:cxn modelId="{EB33B340-5958-430F-AAFF-CDD9F5ED24E1}" type="presParOf" srcId="{7859BE0C-8FCB-4932-8C1D-88C67F7B082A}" destId="{E23A9045-B0D1-4CC5-B1AF-4D28BDA7F300}" srcOrd="0" destOrd="0" presId="urn:microsoft.com/office/officeart/2018/2/layout/IconLabelDescriptionList"/>
    <dgm:cxn modelId="{83CDF7FD-2BE2-48A6-A7A9-B06D26CE1160}" type="presParOf" srcId="{7859BE0C-8FCB-4932-8C1D-88C67F7B082A}" destId="{FBA4F459-00CB-4E66-837D-805EE8CC0975}" srcOrd="1" destOrd="0" presId="urn:microsoft.com/office/officeart/2018/2/layout/IconLabelDescriptionList"/>
    <dgm:cxn modelId="{B973B39B-EF1D-4FE3-A048-47723738D5E0}" type="presParOf" srcId="{7859BE0C-8FCB-4932-8C1D-88C67F7B082A}" destId="{83DD83B3-7F8F-4204-AD1A-F16EE4780087}" srcOrd="2" destOrd="0" presId="urn:microsoft.com/office/officeart/2018/2/layout/IconLabelDescriptionList"/>
    <dgm:cxn modelId="{C36AF343-2360-45A3-8981-A1724F00B557}" type="presParOf" srcId="{7859BE0C-8FCB-4932-8C1D-88C67F7B082A}" destId="{58196A20-83BE-49A0-9525-505797D8DE1A}" srcOrd="3" destOrd="0" presId="urn:microsoft.com/office/officeart/2018/2/layout/IconLabelDescriptionList"/>
    <dgm:cxn modelId="{9FC4BB70-9075-4B0A-8549-A486A1CDB2EF}" type="presParOf" srcId="{7859BE0C-8FCB-4932-8C1D-88C67F7B082A}" destId="{7C35B9F1-9CD9-43CB-8ACF-043DFEABA8A2}"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505276-C60C-2249-B804-5E8D10158834}" type="doc">
      <dgm:prSet loTypeId="urn:microsoft.com/office/officeart/2005/8/layout/venn3" loCatId="" qsTypeId="urn:microsoft.com/office/officeart/2005/8/quickstyle/3d3" qsCatId="3D" csTypeId="urn:microsoft.com/office/officeart/2005/8/colors/accent1_2" csCatId="accent1" phldr="1"/>
      <dgm:spPr/>
      <dgm:t>
        <a:bodyPr/>
        <a:lstStyle/>
        <a:p>
          <a:endParaRPr lang="en-US"/>
        </a:p>
      </dgm:t>
    </dgm:pt>
    <dgm:pt modelId="{02B4FE1C-0FFD-8A4F-9E63-3C893421F900}">
      <dgm:prSet phldrT="[Text]"/>
      <dgm:spPr/>
      <dgm:t>
        <a:bodyPr/>
        <a:lstStyle/>
        <a:p>
          <a:r>
            <a:rPr lang="en-US"/>
            <a:t>Convolutional layers</a:t>
          </a:r>
        </a:p>
      </dgm:t>
    </dgm:pt>
    <dgm:pt modelId="{06B0E25D-5C65-CD4E-8CFB-173E43CB2742}" type="parTrans" cxnId="{006215CD-C09A-AF4F-B85A-2660B8FB35D4}">
      <dgm:prSet/>
      <dgm:spPr/>
      <dgm:t>
        <a:bodyPr/>
        <a:lstStyle/>
        <a:p>
          <a:endParaRPr lang="en-US"/>
        </a:p>
      </dgm:t>
    </dgm:pt>
    <dgm:pt modelId="{F1F9D3F3-D1B1-3B45-BF14-46B0E34BAAD7}" type="sibTrans" cxnId="{006215CD-C09A-AF4F-B85A-2660B8FB35D4}">
      <dgm:prSet/>
      <dgm:spPr/>
      <dgm:t>
        <a:bodyPr/>
        <a:lstStyle/>
        <a:p>
          <a:endParaRPr lang="en-US"/>
        </a:p>
      </dgm:t>
    </dgm:pt>
    <dgm:pt modelId="{41336E5D-497E-0440-84FA-307171C52CE0}">
      <dgm:prSet phldrT="[Text]"/>
      <dgm:spPr/>
      <dgm:t>
        <a:bodyPr/>
        <a:lstStyle/>
        <a:p>
          <a:r>
            <a:rPr lang="en-US" dirty="0"/>
            <a:t>Pooling layers</a:t>
          </a:r>
        </a:p>
      </dgm:t>
    </dgm:pt>
    <dgm:pt modelId="{2B335D51-0175-3146-A9F1-1C3F8BBA9EBA}" type="parTrans" cxnId="{C1EA1141-33E3-F648-905F-EF50D6864214}">
      <dgm:prSet/>
      <dgm:spPr/>
      <dgm:t>
        <a:bodyPr/>
        <a:lstStyle/>
        <a:p>
          <a:endParaRPr lang="en-US"/>
        </a:p>
      </dgm:t>
    </dgm:pt>
    <dgm:pt modelId="{D64E6E99-4D7F-104D-98A2-D25AA087309D}" type="sibTrans" cxnId="{C1EA1141-33E3-F648-905F-EF50D6864214}">
      <dgm:prSet/>
      <dgm:spPr/>
      <dgm:t>
        <a:bodyPr/>
        <a:lstStyle/>
        <a:p>
          <a:endParaRPr lang="en-US"/>
        </a:p>
      </dgm:t>
    </dgm:pt>
    <dgm:pt modelId="{1B1B27B3-3907-F14F-AF53-955B4E262417}">
      <dgm:prSet phldrT="[Text]"/>
      <dgm:spPr/>
      <dgm:t>
        <a:bodyPr/>
        <a:lstStyle/>
        <a:p>
          <a:r>
            <a:rPr lang="en-US" dirty="0"/>
            <a:t>Fully connected layer</a:t>
          </a:r>
        </a:p>
      </dgm:t>
    </dgm:pt>
    <dgm:pt modelId="{AB98A295-79D3-C849-BE74-E2B3E5383C7E}" type="parTrans" cxnId="{E0C4329A-8042-9442-9119-330510BCB889}">
      <dgm:prSet/>
      <dgm:spPr/>
      <dgm:t>
        <a:bodyPr/>
        <a:lstStyle/>
        <a:p>
          <a:endParaRPr lang="en-US"/>
        </a:p>
      </dgm:t>
    </dgm:pt>
    <dgm:pt modelId="{FC03ED15-05BE-9347-B5D1-A94F1C839B20}" type="sibTrans" cxnId="{E0C4329A-8042-9442-9119-330510BCB889}">
      <dgm:prSet/>
      <dgm:spPr/>
      <dgm:t>
        <a:bodyPr/>
        <a:lstStyle/>
        <a:p>
          <a:endParaRPr lang="en-US"/>
        </a:p>
      </dgm:t>
    </dgm:pt>
    <dgm:pt modelId="{F7E9A6CD-C7AB-594C-81B2-D65DB23F7A32}">
      <dgm:prSet/>
      <dgm:spPr/>
      <dgm:t>
        <a:bodyPr/>
        <a:lstStyle/>
        <a:p>
          <a:r>
            <a:rPr lang="en-US" dirty="0" err="1"/>
            <a:t>ReLU</a:t>
          </a:r>
          <a:r>
            <a:rPr lang="en-US" dirty="0"/>
            <a:t> layers</a:t>
          </a:r>
        </a:p>
      </dgm:t>
    </dgm:pt>
    <dgm:pt modelId="{E78BFA21-DB83-F14F-BA51-F47385D11C8E}" type="parTrans" cxnId="{DC25B9F5-F3FA-8F48-84A5-DFF1A6B35F87}">
      <dgm:prSet/>
      <dgm:spPr/>
      <dgm:t>
        <a:bodyPr/>
        <a:lstStyle/>
        <a:p>
          <a:endParaRPr lang="en-US"/>
        </a:p>
      </dgm:t>
    </dgm:pt>
    <dgm:pt modelId="{34D15B40-795F-8C48-ABC4-872A16711992}" type="sibTrans" cxnId="{DC25B9F5-F3FA-8F48-84A5-DFF1A6B35F87}">
      <dgm:prSet/>
      <dgm:spPr/>
      <dgm:t>
        <a:bodyPr/>
        <a:lstStyle/>
        <a:p>
          <a:endParaRPr lang="en-US"/>
        </a:p>
      </dgm:t>
    </dgm:pt>
    <dgm:pt modelId="{60933895-AEA2-114C-A7FC-9E3C0BE7D37F}" type="pres">
      <dgm:prSet presAssocID="{7C505276-C60C-2249-B804-5E8D10158834}" presName="Name0" presStyleCnt="0">
        <dgm:presLayoutVars>
          <dgm:dir/>
          <dgm:resizeHandles val="exact"/>
        </dgm:presLayoutVars>
      </dgm:prSet>
      <dgm:spPr/>
    </dgm:pt>
    <dgm:pt modelId="{54F92140-1E75-0D4F-A563-346F3AE74D50}" type="pres">
      <dgm:prSet presAssocID="{02B4FE1C-0FFD-8A4F-9E63-3C893421F900}" presName="Name5" presStyleLbl="vennNode1" presStyleIdx="0" presStyleCnt="4">
        <dgm:presLayoutVars>
          <dgm:bulletEnabled val="1"/>
        </dgm:presLayoutVars>
      </dgm:prSet>
      <dgm:spPr/>
    </dgm:pt>
    <dgm:pt modelId="{3203A04B-0039-044C-B0CA-9072B130DFE7}" type="pres">
      <dgm:prSet presAssocID="{F1F9D3F3-D1B1-3B45-BF14-46B0E34BAAD7}" presName="space" presStyleCnt="0"/>
      <dgm:spPr/>
    </dgm:pt>
    <dgm:pt modelId="{9BA12638-9F84-3E4A-9B00-7124CDB3233C}" type="pres">
      <dgm:prSet presAssocID="{F7E9A6CD-C7AB-594C-81B2-D65DB23F7A32}" presName="Name5" presStyleLbl="vennNode1" presStyleIdx="1" presStyleCnt="4">
        <dgm:presLayoutVars>
          <dgm:bulletEnabled val="1"/>
        </dgm:presLayoutVars>
      </dgm:prSet>
      <dgm:spPr/>
    </dgm:pt>
    <dgm:pt modelId="{A15B9B40-2DEB-FB4F-AF55-B43F0AC54C02}" type="pres">
      <dgm:prSet presAssocID="{34D15B40-795F-8C48-ABC4-872A16711992}" presName="space" presStyleCnt="0"/>
      <dgm:spPr/>
    </dgm:pt>
    <dgm:pt modelId="{0639BCC5-43AD-0748-BDC2-A85888AD08F5}" type="pres">
      <dgm:prSet presAssocID="{41336E5D-497E-0440-84FA-307171C52CE0}" presName="Name5" presStyleLbl="vennNode1" presStyleIdx="2" presStyleCnt="4">
        <dgm:presLayoutVars>
          <dgm:bulletEnabled val="1"/>
        </dgm:presLayoutVars>
      </dgm:prSet>
      <dgm:spPr/>
    </dgm:pt>
    <dgm:pt modelId="{4C635EE8-AEF7-3946-B0C1-DB6EFC54D645}" type="pres">
      <dgm:prSet presAssocID="{D64E6E99-4D7F-104D-98A2-D25AA087309D}" presName="space" presStyleCnt="0"/>
      <dgm:spPr/>
    </dgm:pt>
    <dgm:pt modelId="{5EE04E06-176D-BA42-A3B0-5FD917E55150}" type="pres">
      <dgm:prSet presAssocID="{1B1B27B3-3907-F14F-AF53-955B4E262417}" presName="Name5" presStyleLbl="vennNode1" presStyleIdx="3" presStyleCnt="4">
        <dgm:presLayoutVars>
          <dgm:bulletEnabled val="1"/>
        </dgm:presLayoutVars>
      </dgm:prSet>
      <dgm:spPr/>
    </dgm:pt>
  </dgm:ptLst>
  <dgm:cxnLst>
    <dgm:cxn modelId="{42E9B03D-F7A6-B445-A766-07C306CCECA9}" type="presOf" srcId="{02B4FE1C-0FFD-8A4F-9E63-3C893421F900}" destId="{54F92140-1E75-0D4F-A563-346F3AE74D50}" srcOrd="0" destOrd="0" presId="urn:microsoft.com/office/officeart/2005/8/layout/venn3"/>
    <dgm:cxn modelId="{C1EA1141-33E3-F648-905F-EF50D6864214}" srcId="{7C505276-C60C-2249-B804-5E8D10158834}" destId="{41336E5D-497E-0440-84FA-307171C52CE0}" srcOrd="2" destOrd="0" parTransId="{2B335D51-0175-3146-A9F1-1C3F8BBA9EBA}" sibTransId="{D64E6E99-4D7F-104D-98A2-D25AA087309D}"/>
    <dgm:cxn modelId="{B59A4E6C-383C-5B44-A8D6-A94DB2826791}" type="presOf" srcId="{F7E9A6CD-C7AB-594C-81B2-D65DB23F7A32}" destId="{9BA12638-9F84-3E4A-9B00-7124CDB3233C}" srcOrd="0" destOrd="0" presId="urn:microsoft.com/office/officeart/2005/8/layout/venn3"/>
    <dgm:cxn modelId="{E0C4329A-8042-9442-9119-330510BCB889}" srcId="{7C505276-C60C-2249-B804-5E8D10158834}" destId="{1B1B27B3-3907-F14F-AF53-955B4E262417}" srcOrd="3" destOrd="0" parTransId="{AB98A295-79D3-C849-BE74-E2B3E5383C7E}" sibTransId="{FC03ED15-05BE-9347-B5D1-A94F1C839B20}"/>
    <dgm:cxn modelId="{006215CD-C09A-AF4F-B85A-2660B8FB35D4}" srcId="{7C505276-C60C-2249-B804-5E8D10158834}" destId="{02B4FE1C-0FFD-8A4F-9E63-3C893421F900}" srcOrd="0" destOrd="0" parTransId="{06B0E25D-5C65-CD4E-8CFB-173E43CB2742}" sibTransId="{F1F9D3F3-D1B1-3B45-BF14-46B0E34BAAD7}"/>
    <dgm:cxn modelId="{690ADBE2-D265-8E42-B7F6-B150D7DDAB41}" type="presOf" srcId="{1B1B27B3-3907-F14F-AF53-955B4E262417}" destId="{5EE04E06-176D-BA42-A3B0-5FD917E55150}" srcOrd="0" destOrd="0" presId="urn:microsoft.com/office/officeart/2005/8/layout/venn3"/>
    <dgm:cxn modelId="{FEE197E5-0654-F74B-A9BD-6BBDE346F03C}" type="presOf" srcId="{41336E5D-497E-0440-84FA-307171C52CE0}" destId="{0639BCC5-43AD-0748-BDC2-A85888AD08F5}" srcOrd="0" destOrd="0" presId="urn:microsoft.com/office/officeart/2005/8/layout/venn3"/>
    <dgm:cxn modelId="{DC25B9F5-F3FA-8F48-84A5-DFF1A6B35F87}" srcId="{7C505276-C60C-2249-B804-5E8D10158834}" destId="{F7E9A6CD-C7AB-594C-81B2-D65DB23F7A32}" srcOrd="1" destOrd="0" parTransId="{E78BFA21-DB83-F14F-BA51-F47385D11C8E}" sibTransId="{34D15B40-795F-8C48-ABC4-872A16711992}"/>
    <dgm:cxn modelId="{E59154FC-0829-644C-ABA8-16134CBFBE58}" type="presOf" srcId="{7C505276-C60C-2249-B804-5E8D10158834}" destId="{60933895-AEA2-114C-A7FC-9E3C0BE7D37F}" srcOrd="0" destOrd="0" presId="urn:microsoft.com/office/officeart/2005/8/layout/venn3"/>
    <dgm:cxn modelId="{82B3A356-2E9C-394A-A5AF-85143763385C}" type="presParOf" srcId="{60933895-AEA2-114C-A7FC-9E3C0BE7D37F}" destId="{54F92140-1E75-0D4F-A563-346F3AE74D50}" srcOrd="0" destOrd="0" presId="urn:microsoft.com/office/officeart/2005/8/layout/venn3"/>
    <dgm:cxn modelId="{7CA00D94-E0D6-E74A-93C4-C480A21A8060}" type="presParOf" srcId="{60933895-AEA2-114C-A7FC-9E3C0BE7D37F}" destId="{3203A04B-0039-044C-B0CA-9072B130DFE7}" srcOrd="1" destOrd="0" presId="urn:microsoft.com/office/officeart/2005/8/layout/venn3"/>
    <dgm:cxn modelId="{10145634-D5F1-FF42-A8AE-7DCBC08416B6}" type="presParOf" srcId="{60933895-AEA2-114C-A7FC-9E3C0BE7D37F}" destId="{9BA12638-9F84-3E4A-9B00-7124CDB3233C}" srcOrd="2" destOrd="0" presId="urn:microsoft.com/office/officeart/2005/8/layout/venn3"/>
    <dgm:cxn modelId="{89B5CECB-B77D-6F42-87BA-001838F63746}" type="presParOf" srcId="{60933895-AEA2-114C-A7FC-9E3C0BE7D37F}" destId="{A15B9B40-2DEB-FB4F-AF55-B43F0AC54C02}" srcOrd="3" destOrd="0" presId="urn:microsoft.com/office/officeart/2005/8/layout/venn3"/>
    <dgm:cxn modelId="{77190855-7805-3140-94EC-264FF36A9430}" type="presParOf" srcId="{60933895-AEA2-114C-A7FC-9E3C0BE7D37F}" destId="{0639BCC5-43AD-0748-BDC2-A85888AD08F5}" srcOrd="4" destOrd="0" presId="urn:microsoft.com/office/officeart/2005/8/layout/venn3"/>
    <dgm:cxn modelId="{F7596FFF-34D3-104E-A5B5-7B8FB47F8596}" type="presParOf" srcId="{60933895-AEA2-114C-A7FC-9E3C0BE7D37F}" destId="{4C635EE8-AEF7-3946-B0C1-DB6EFC54D645}" srcOrd="5" destOrd="0" presId="urn:microsoft.com/office/officeart/2005/8/layout/venn3"/>
    <dgm:cxn modelId="{17F7AE26-CD99-0C40-9B7F-560A7B0C07EA}" type="presParOf" srcId="{60933895-AEA2-114C-A7FC-9E3C0BE7D37F}" destId="{5EE04E06-176D-BA42-A3B0-5FD917E55150}" srcOrd="6"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F0D2B-8198-42DF-838C-6F0520AC49C1}">
      <dsp:nvSpPr>
        <dsp:cNvPr id="0" name=""/>
        <dsp:cNvSpPr/>
      </dsp:nvSpPr>
      <dsp:spPr>
        <a:xfrm>
          <a:off x="474520" y="1072621"/>
          <a:ext cx="535253" cy="5352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495C20-B1F3-46F2-BBA2-DDDD31CE3A9D}">
      <dsp:nvSpPr>
        <dsp:cNvPr id="0" name=""/>
        <dsp:cNvSpPr/>
      </dsp:nvSpPr>
      <dsp:spPr>
        <a:xfrm>
          <a:off x="0" y="1683435"/>
          <a:ext cx="1529296" cy="437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Gray scaling of image  </a:t>
          </a:r>
        </a:p>
      </dsp:txBody>
      <dsp:txXfrm>
        <a:off x="0" y="1683435"/>
        <a:ext cx="1529296" cy="437283"/>
      </dsp:txXfrm>
    </dsp:sp>
    <dsp:sp modelId="{AD582FDA-CFC1-4B25-B0FD-7E186C90F62B}">
      <dsp:nvSpPr>
        <dsp:cNvPr id="0" name=""/>
        <dsp:cNvSpPr/>
      </dsp:nvSpPr>
      <dsp:spPr>
        <a:xfrm>
          <a:off x="841" y="2184218"/>
          <a:ext cx="1529296" cy="1095703"/>
        </a:xfrm>
        <a:prstGeom prst="rect">
          <a:avLst/>
        </a:prstGeom>
        <a:noFill/>
        <a:ln>
          <a:noFill/>
        </a:ln>
        <a:effectLst/>
      </dsp:spPr>
      <dsp:style>
        <a:lnRef idx="0">
          <a:scrgbClr r="0" g="0" b="0"/>
        </a:lnRef>
        <a:fillRef idx="0">
          <a:scrgbClr r="0" g="0" b="0"/>
        </a:fillRef>
        <a:effectRef idx="0">
          <a:scrgbClr r="0" g="0" b="0"/>
        </a:effectRef>
        <a:fontRef idx="minor"/>
      </dsp:style>
    </dsp:sp>
    <dsp:sp modelId="{DF004091-5EB0-45BB-A147-8C8E3412D724}">
      <dsp:nvSpPr>
        <dsp:cNvPr id="0" name=""/>
        <dsp:cNvSpPr/>
      </dsp:nvSpPr>
      <dsp:spPr>
        <a:xfrm>
          <a:off x="1984553" y="1072621"/>
          <a:ext cx="535253" cy="5352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D2F079-F324-4441-A3B2-89FC7B393185}">
      <dsp:nvSpPr>
        <dsp:cNvPr id="0" name=""/>
        <dsp:cNvSpPr/>
      </dsp:nvSpPr>
      <dsp:spPr>
        <a:xfrm>
          <a:off x="1797765" y="1702789"/>
          <a:ext cx="1529296" cy="437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Reflection/Flip  </a:t>
          </a:r>
        </a:p>
      </dsp:txBody>
      <dsp:txXfrm>
        <a:off x="1797765" y="1702789"/>
        <a:ext cx="1529296" cy="437283"/>
      </dsp:txXfrm>
    </dsp:sp>
    <dsp:sp modelId="{928FC828-E4AB-462A-8D26-7E2B496D3EDA}">
      <dsp:nvSpPr>
        <dsp:cNvPr id="0" name=""/>
        <dsp:cNvSpPr/>
      </dsp:nvSpPr>
      <dsp:spPr>
        <a:xfrm>
          <a:off x="1797765" y="2184218"/>
          <a:ext cx="1529296" cy="1095703"/>
        </a:xfrm>
        <a:prstGeom prst="rect">
          <a:avLst/>
        </a:prstGeom>
        <a:noFill/>
        <a:ln>
          <a:noFill/>
        </a:ln>
        <a:effectLst/>
      </dsp:spPr>
      <dsp:style>
        <a:lnRef idx="0">
          <a:scrgbClr r="0" g="0" b="0"/>
        </a:lnRef>
        <a:fillRef idx="0">
          <a:scrgbClr r="0" g="0" b="0"/>
        </a:fillRef>
        <a:effectRef idx="0">
          <a:scrgbClr r="0" g="0" b="0"/>
        </a:effectRef>
        <a:fontRef idx="minor"/>
      </dsp:style>
    </dsp:sp>
    <dsp:sp modelId="{51A0B108-FBD0-4325-8163-AD8F00DF239C}">
      <dsp:nvSpPr>
        <dsp:cNvPr id="0" name=""/>
        <dsp:cNvSpPr/>
      </dsp:nvSpPr>
      <dsp:spPr>
        <a:xfrm>
          <a:off x="3594689" y="1072621"/>
          <a:ext cx="535253" cy="5352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7F57D6-0BFB-4048-AE05-C8A32FF593DA}">
      <dsp:nvSpPr>
        <dsp:cNvPr id="0" name=""/>
        <dsp:cNvSpPr/>
      </dsp:nvSpPr>
      <dsp:spPr>
        <a:xfrm>
          <a:off x="3594689" y="1702789"/>
          <a:ext cx="1529296" cy="437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Gaussian Blurring</a:t>
          </a:r>
        </a:p>
      </dsp:txBody>
      <dsp:txXfrm>
        <a:off x="3594689" y="1702789"/>
        <a:ext cx="1529296" cy="437283"/>
      </dsp:txXfrm>
    </dsp:sp>
    <dsp:sp modelId="{2E4CA6E2-AB9C-48E2-B5AF-E954B67EA693}">
      <dsp:nvSpPr>
        <dsp:cNvPr id="0" name=""/>
        <dsp:cNvSpPr/>
      </dsp:nvSpPr>
      <dsp:spPr>
        <a:xfrm>
          <a:off x="3594689" y="2184218"/>
          <a:ext cx="1529296" cy="1095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To reduce image noise  </a:t>
          </a:r>
        </a:p>
      </dsp:txBody>
      <dsp:txXfrm>
        <a:off x="3594689" y="2184218"/>
        <a:ext cx="1529296" cy="1095703"/>
      </dsp:txXfrm>
    </dsp:sp>
    <dsp:sp modelId="{5508E29A-6698-4987-851D-3A2CF0971EC4}">
      <dsp:nvSpPr>
        <dsp:cNvPr id="0" name=""/>
        <dsp:cNvSpPr/>
      </dsp:nvSpPr>
      <dsp:spPr>
        <a:xfrm>
          <a:off x="5391613" y="1072621"/>
          <a:ext cx="535253" cy="5352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3000FD-36AD-40DD-86ED-3176180556C0}">
      <dsp:nvSpPr>
        <dsp:cNvPr id="0" name=""/>
        <dsp:cNvSpPr/>
      </dsp:nvSpPr>
      <dsp:spPr>
        <a:xfrm>
          <a:off x="5391613" y="1702789"/>
          <a:ext cx="1529296" cy="437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Histogram Equalization- </a:t>
          </a:r>
        </a:p>
      </dsp:txBody>
      <dsp:txXfrm>
        <a:off x="5391613" y="1702789"/>
        <a:ext cx="1529296" cy="437283"/>
      </dsp:txXfrm>
    </dsp:sp>
    <dsp:sp modelId="{722BB512-968D-4F9E-8568-9CF9177DEF8F}">
      <dsp:nvSpPr>
        <dsp:cNvPr id="0" name=""/>
        <dsp:cNvSpPr/>
      </dsp:nvSpPr>
      <dsp:spPr>
        <a:xfrm>
          <a:off x="5391613" y="2184218"/>
          <a:ext cx="1529296" cy="1095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dirty="0"/>
            <a:t>Increase global contrast using image intensity histogram </a:t>
          </a:r>
        </a:p>
        <a:p>
          <a:pPr marL="0" lvl="0" indent="0" algn="l" defTabSz="488950">
            <a:lnSpc>
              <a:spcPct val="100000"/>
            </a:lnSpc>
            <a:spcBef>
              <a:spcPct val="0"/>
            </a:spcBef>
            <a:spcAft>
              <a:spcPct val="35000"/>
            </a:spcAft>
            <a:buNone/>
          </a:pPr>
          <a:r>
            <a:rPr lang="en-US" sz="1100" kern="1200"/>
            <a:t>No parameter required but might give an unnatural looking image </a:t>
          </a:r>
        </a:p>
      </dsp:txBody>
      <dsp:txXfrm>
        <a:off x="5391613" y="2184218"/>
        <a:ext cx="1529296" cy="1095703"/>
      </dsp:txXfrm>
    </dsp:sp>
    <dsp:sp modelId="{5A9B7C17-3851-45C1-B41A-849762AF6415}">
      <dsp:nvSpPr>
        <dsp:cNvPr id="0" name=""/>
        <dsp:cNvSpPr/>
      </dsp:nvSpPr>
      <dsp:spPr>
        <a:xfrm>
          <a:off x="7391735" y="1072621"/>
          <a:ext cx="535253" cy="5352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81D6EF-C786-4794-BA02-1E65A6FF9613}">
      <dsp:nvSpPr>
        <dsp:cNvPr id="0" name=""/>
        <dsp:cNvSpPr/>
      </dsp:nvSpPr>
      <dsp:spPr>
        <a:xfrm>
          <a:off x="7391734" y="1702789"/>
          <a:ext cx="1529296" cy="437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Rotation  </a:t>
          </a:r>
        </a:p>
      </dsp:txBody>
      <dsp:txXfrm>
        <a:off x="7391734" y="1702789"/>
        <a:ext cx="1529296" cy="437283"/>
      </dsp:txXfrm>
    </dsp:sp>
    <dsp:sp modelId="{6D3D44F7-8A0A-4AC5-A8E7-563E8344C9E8}">
      <dsp:nvSpPr>
        <dsp:cNvPr id="0" name=""/>
        <dsp:cNvSpPr/>
      </dsp:nvSpPr>
      <dsp:spPr>
        <a:xfrm>
          <a:off x="7188537" y="2184218"/>
          <a:ext cx="1529296" cy="1095703"/>
        </a:xfrm>
        <a:prstGeom prst="rect">
          <a:avLst/>
        </a:prstGeom>
        <a:noFill/>
        <a:ln>
          <a:noFill/>
        </a:ln>
        <a:effectLst/>
      </dsp:spPr>
      <dsp:style>
        <a:lnRef idx="0">
          <a:scrgbClr r="0" g="0" b="0"/>
        </a:lnRef>
        <a:fillRef idx="0">
          <a:scrgbClr r="0" g="0" b="0"/>
        </a:fillRef>
        <a:effectRef idx="0">
          <a:scrgbClr r="0" g="0" b="0"/>
        </a:effectRef>
        <a:fontRef idx="minor"/>
      </dsp:style>
    </dsp:sp>
    <dsp:sp modelId="{E23A9045-B0D1-4CC5-B1AF-4D28BDA7F300}">
      <dsp:nvSpPr>
        <dsp:cNvPr id="0" name=""/>
        <dsp:cNvSpPr/>
      </dsp:nvSpPr>
      <dsp:spPr>
        <a:xfrm>
          <a:off x="8985461" y="1072621"/>
          <a:ext cx="535253" cy="53525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DD83B3-7F8F-4204-AD1A-F16EE4780087}">
      <dsp:nvSpPr>
        <dsp:cNvPr id="0" name=""/>
        <dsp:cNvSpPr/>
      </dsp:nvSpPr>
      <dsp:spPr>
        <a:xfrm>
          <a:off x="8985461" y="1702789"/>
          <a:ext cx="1529296" cy="437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Translation </a:t>
          </a:r>
        </a:p>
      </dsp:txBody>
      <dsp:txXfrm>
        <a:off x="8985461" y="1702789"/>
        <a:ext cx="1529296" cy="437283"/>
      </dsp:txXfrm>
    </dsp:sp>
    <dsp:sp modelId="{7C35B9F1-9CD9-43CB-8ACF-043DFEABA8A2}">
      <dsp:nvSpPr>
        <dsp:cNvPr id="0" name=""/>
        <dsp:cNvSpPr/>
      </dsp:nvSpPr>
      <dsp:spPr>
        <a:xfrm>
          <a:off x="8985461" y="2184218"/>
          <a:ext cx="1529296" cy="1095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dirty="0"/>
            <a:t>Moving image along X or Y (or both)</a:t>
          </a:r>
        </a:p>
        <a:p>
          <a:pPr marL="0" lvl="0" indent="0" algn="l" defTabSz="488950">
            <a:lnSpc>
              <a:spcPct val="100000"/>
            </a:lnSpc>
            <a:spcBef>
              <a:spcPct val="0"/>
            </a:spcBef>
            <a:spcAft>
              <a:spcPct val="35000"/>
            </a:spcAft>
            <a:buNone/>
          </a:pPr>
          <a:r>
            <a:rPr lang="en-US" sz="1100" kern="1200" dirty="0"/>
            <a:t>Useful object location</a:t>
          </a:r>
        </a:p>
        <a:p>
          <a:pPr marL="0" lvl="0" indent="0" algn="l" defTabSz="488950">
            <a:lnSpc>
              <a:spcPct val="100000"/>
            </a:lnSpc>
            <a:spcBef>
              <a:spcPct val="0"/>
            </a:spcBef>
            <a:spcAft>
              <a:spcPct val="35000"/>
            </a:spcAft>
            <a:buNone/>
          </a:pPr>
          <a:r>
            <a:rPr lang="en-US" sz="1100" kern="1200" dirty="0"/>
            <a:t>Forces feature extractor to look everywhere </a:t>
          </a:r>
        </a:p>
      </dsp:txBody>
      <dsp:txXfrm>
        <a:off x="8985461" y="2184218"/>
        <a:ext cx="1529296" cy="10957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F92140-1E75-0D4F-A563-346F3AE74D50}">
      <dsp:nvSpPr>
        <dsp:cNvPr id="0" name=""/>
        <dsp:cNvSpPr/>
      </dsp:nvSpPr>
      <dsp:spPr>
        <a:xfrm>
          <a:off x="1990" y="416348"/>
          <a:ext cx="1997135" cy="1997135"/>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09909" tIns="20320" rIns="109909" bIns="20320" numCol="1" spcCol="1270" anchor="ctr" anchorCtr="0">
          <a:noAutofit/>
        </a:bodyPr>
        <a:lstStyle/>
        <a:p>
          <a:pPr marL="0" lvl="0" indent="0" algn="ctr" defTabSz="711200">
            <a:lnSpc>
              <a:spcPct val="90000"/>
            </a:lnSpc>
            <a:spcBef>
              <a:spcPct val="0"/>
            </a:spcBef>
            <a:spcAft>
              <a:spcPct val="35000"/>
            </a:spcAft>
            <a:buNone/>
          </a:pPr>
          <a:r>
            <a:rPr lang="en-US" sz="1600" kern="1200"/>
            <a:t>Convolutional layers</a:t>
          </a:r>
        </a:p>
      </dsp:txBody>
      <dsp:txXfrm>
        <a:off x="294464" y="708822"/>
        <a:ext cx="1412187" cy="1412187"/>
      </dsp:txXfrm>
    </dsp:sp>
    <dsp:sp modelId="{9BA12638-9F84-3E4A-9B00-7124CDB3233C}">
      <dsp:nvSpPr>
        <dsp:cNvPr id="0" name=""/>
        <dsp:cNvSpPr/>
      </dsp:nvSpPr>
      <dsp:spPr>
        <a:xfrm>
          <a:off x="1599698" y="416348"/>
          <a:ext cx="1997135" cy="1997135"/>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09909" tIns="20320" rIns="109909" bIns="20320" numCol="1" spcCol="1270" anchor="ctr" anchorCtr="0">
          <a:noAutofit/>
        </a:bodyPr>
        <a:lstStyle/>
        <a:p>
          <a:pPr marL="0" lvl="0" indent="0" algn="ctr" defTabSz="711200">
            <a:lnSpc>
              <a:spcPct val="90000"/>
            </a:lnSpc>
            <a:spcBef>
              <a:spcPct val="0"/>
            </a:spcBef>
            <a:spcAft>
              <a:spcPct val="35000"/>
            </a:spcAft>
            <a:buNone/>
          </a:pPr>
          <a:r>
            <a:rPr lang="en-US" sz="1600" kern="1200" dirty="0" err="1"/>
            <a:t>ReLU</a:t>
          </a:r>
          <a:r>
            <a:rPr lang="en-US" sz="1600" kern="1200" dirty="0"/>
            <a:t> layers</a:t>
          </a:r>
        </a:p>
      </dsp:txBody>
      <dsp:txXfrm>
        <a:off x="1892172" y="708822"/>
        <a:ext cx="1412187" cy="1412187"/>
      </dsp:txXfrm>
    </dsp:sp>
    <dsp:sp modelId="{0639BCC5-43AD-0748-BDC2-A85888AD08F5}">
      <dsp:nvSpPr>
        <dsp:cNvPr id="0" name=""/>
        <dsp:cNvSpPr/>
      </dsp:nvSpPr>
      <dsp:spPr>
        <a:xfrm>
          <a:off x="3197406" y="416348"/>
          <a:ext cx="1997135" cy="1997135"/>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09909" tIns="20320" rIns="109909" bIns="20320" numCol="1" spcCol="1270" anchor="ctr" anchorCtr="0">
          <a:noAutofit/>
        </a:bodyPr>
        <a:lstStyle/>
        <a:p>
          <a:pPr marL="0" lvl="0" indent="0" algn="ctr" defTabSz="711200">
            <a:lnSpc>
              <a:spcPct val="90000"/>
            </a:lnSpc>
            <a:spcBef>
              <a:spcPct val="0"/>
            </a:spcBef>
            <a:spcAft>
              <a:spcPct val="35000"/>
            </a:spcAft>
            <a:buNone/>
          </a:pPr>
          <a:r>
            <a:rPr lang="en-US" sz="1600" kern="1200" dirty="0"/>
            <a:t>Pooling layers</a:t>
          </a:r>
        </a:p>
      </dsp:txBody>
      <dsp:txXfrm>
        <a:off x="3489880" y="708822"/>
        <a:ext cx="1412187" cy="1412187"/>
      </dsp:txXfrm>
    </dsp:sp>
    <dsp:sp modelId="{5EE04E06-176D-BA42-A3B0-5FD917E55150}">
      <dsp:nvSpPr>
        <dsp:cNvPr id="0" name=""/>
        <dsp:cNvSpPr/>
      </dsp:nvSpPr>
      <dsp:spPr>
        <a:xfrm>
          <a:off x="4795115" y="416348"/>
          <a:ext cx="1997135" cy="1997135"/>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09909" tIns="20320" rIns="109909" bIns="20320" numCol="1" spcCol="1270" anchor="ctr" anchorCtr="0">
          <a:noAutofit/>
        </a:bodyPr>
        <a:lstStyle/>
        <a:p>
          <a:pPr marL="0" lvl="0" indent="0" algn="ctr" defTabSz="711200">
            <a:lnSpc>
              <a:spcPct val="90000"/>
            </a:lnSpc>
            <a:spcBef>
              <a:spcPct val="0"/>
            </a:spcBef>
            <a:spcAft>
              <a:spcPct val="35000"/>
            </a:spcAft>
            <a:buNone/>
          </a:pPr>
          <a:r>
            <a:rPr lang="en-US" sz="1600" kern="1200" dirty="0"/>
            <a:t>Fully connected layer</a:t>
          </a:r>
        </a:p>
      </dsp:txBody>
      <dsp:txXfrm>
        <a:off x="5087589" y="708822"/>
        <a:ext cx="1412187" cy="141218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0F5FC4-4E09-46EB-88DE-8AD70609445B}" type="datetimeFigureOut">
              <a:rPr lang="en-IN" smtClean="0"/>
              <a:t>16/12/20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A0BB35-1C96-473C-82FC-BC3F31EDFFA9}" type="slidenum">
              <a:rPr lang="en-IN" smtClean="0"/>
              <a:t>‹#›</a:t>
            </a:fld>
            <a:endParaRPr lang="en-IN"/>
          </a:p>
        </p:txBody>
      </p:sp>
    </p:spTree>
    <p:extLst>
      <p:ext uri="{BB962C8B-B14F-4D97-AF65-F5344CB8AC3E}">
        <p14:creationId xmlns:p14="http://schemas.microsoft.com/office/powerpoint/2010/main" val="552087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2A0BB35-1C96-473C-82FC-BC3F31EDFFA9}" type="slidenum">
              <a:rPr lang="en-IN" smtClean="0"/>
              <a:t>1</a:t>
            </a:fld>
            <a:endParaRPr lang="en-IN"/>
          </a:p>
        </p:txBody>
      </p:sp>
    </p:spTree>
    <p:extLst>
      <p:ext uri="{BB962C8B-B14F-4D97-AF65-F5344CB8AC3E}">
        <p14:creationId xmlns:p14="http://schemas.microsoft.com/office/powerpoint/2010/main" val="1715326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Now we have the resized augmented images in 2d arrays and the encoded response label </a:t>
            </a:r>
          </a:p>
          <a:p>
            <a:r>
              <a:rPr lang="en-IN" dirty="0"/>
              <a:t>Then we flatten the image to 1d array to make it ready for statistical ML methods</a:t>
            </a:r>
          </a:p>
        </p:txBody>
      </p:sp>
      <p:sp>
        <p:nvSpPr>
          <p:cNvPr id="4" name="Slide Number Placeholder 3"/>
          <p:cNvSpPr>
            <a:spLocks noGrp="1"/>
          </p:cNvSpPr>
          <p:nvPr>
            <p:ph type="sldNum" sz="quarter" idx="5"/>
          </p:nvPr>
        </p:nvSpPr>
        <p:spPr/>
        <p:txBody>
          <a:bodyPr/>
          <a:lstStyle/>
          <a:p>
            <a:fld id="{52A0BB35-1C96-473C-82FC-BC3F31EDFFA9}" type="slidenum">
              <a:rPr lang="en-IN" smtClean="0"/>
              <a:t>10</a:t>
            </a:fld>
            <a:endParaRPr lang="en-IN"/>
          </a:p>
        </p:txBody>
      </p:sp>
    </p:spTree>
    <p:extLst>
      <p:ext uri="{BB962C8B-B14F-4D97-AF65-F5344CB8AC3E}">
        <p14:creationId xmlns:p14="http://schemas.microsoft.com/office/powerpoint/2010/main" val="1672281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IN" sz="1200" dirty="0"/>
              <a:t>Test images have data with no animal or animal being extremely far to be detected even by human eye.</a:t>
            </a:r>
          </a:p>
          <a:p>
            <a:pPr>
              <a:spcAft>
                <a:spcPts val="600"/>
              </a:spcAft>
            </a:pPr>
            <a:r>
              <a:rPr lang="en-US" sz="1200" dirty="0"/>
              <a:t>Although accuracy score is same, Logistic Regression shows some overfitting and linear SVM performs best. </a:t>
            </a:r>
            <a:r>
              <a:rPr lang="en-US" b="0" i="0" dirty="0">
                <a:solidFill>
                  <a:srgbClr val="000000"/>
                </a:solidFill>
                <a:effectLst/>
                <a:latin typeface="Arial" panose="020B0604020202020204" pitchFamily="34" charset="0"/>
              </a:rPr>
              <a:t>it separates the classes using boundary linear or </a:t>
            </a:r>
            <a:r>
              <a:rPr lang="en-IN" b="0" i="0" dirty="0">
                <a:solidFill>
                  <a:srgbClr val="000000"/>
                </a:solidFill>
                <a:effectLst/>
                <a:latin typeface="Arial" panose="020B0604020202020204" pitchFamily="34" charset="0"/>
              </a:rPr>
              <a:t>hyper-plane </a:t>
            </a:r>
            <a:r>
              <a:rPr lang="en-US" b="0" i="0" dirty="0">
                <a:solidFill>
                  <a:srgbClr val="000000"/>
                </a:solidFill>
                <a:effectLst/>
                <a:latin typeface="Arial" panose="020B0604020202020204" pitchFamily="34" charset="0"/>
              </a:rPr>
              <a:t>.</a:t>
            </a:r>
            <a:endParaRPr lang="en-US" sz="1200" dirty="0"/>
          </a:p>
          <a:p>
            <a:endParaRPr lang="en-IN" dirty="0"/>
          </a:p>
        </p:txBody>
      </p:sp>
      <p:sp>
        <p:nvSpPr>
          <p:cNvPr id="4" name="Slide Number Placeholder 3"/>
          <p:cNvSpPr>
            <a:spLocks noGrp="1"/>
          </p:cNvSpPr>
          <p:nvPr>
            <p:ph type="sldNum" sz="quarter" idx="5"/>
          </p:nvPr>
        </p:nvSpPr>
        <p:spPr/>
        <p:txBody>
          <a:bodyPr/>
          <a:lstStyle/>
          <a:p>
            <a:fld id="{52A0BB35-1C96-473C-82FC-BC3F31EDFFA9}" type="slidenum">
              <a:rPr lang="en-IN" smtClean="0"/>
              <a:t>11</a:t>
            </a:fld>
            <a:endParaRPr lang="en-IN"/>
          </a:p>
        </p:txBody>
      </p:sp>
    </p:spTree>
    <p:extLst>
      <p:ext uri="{BB962C8B-B14F-4D97-AF65-F5344CB8AC3E}">
        <p14:creationId xmlns:p14="http://schemas.microsoft.com/office/powerpoint/2010/main" val="92302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A0BB35-1C96-473C-82FC-BC3F31EDFFA9}" type="slidenum">
              <a:rPr lang="en-IN" smtClean="0"/>
              <a:t>12</a:t>
            </a:fld>
            <a:endParaRPr lang="en-IN"/>
          </a:p>
        </p:txBody>
      </p:sp>
    </p:spTree>
    <p:extLst>
      <p:ext uri="{BB962C8B-B14F-4D97-AF65-F5344CB8AC3E}">
        <p14:creationId xmlns:p14="http://schemas.microsoft.com/office/powerpoint/2010/main" val="162991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a:solidFill>
                  <a:schemeClr val="tx1"/>
                </a:solidFill>
                <a:effectLst/>
                <a:latin typeface="+mn-lt"/>
                <a:ea typeface="+mn-ea"/>
                <a:cs typeface="+mn-cs"/>
              </a:rPr>
              <a:t>Convolutional neural networks (CNN) is a special architecture of artificial neural networks and it is</a:t>
            </a:r>
            <a:r>
              <a:rPr lang="en-US" sz="1200" kern="1200" dirty="0">
                <a:solidFill>
                  <a:schemeClr val="tx1"/>
                </a:solidFill>
                <a:effectLst/>
                <a:latin typeface="+mn-lt"/>
                <a:ea typeface="+mn-ea"/>
                <a:cs typeface="+mn-cs"/>
              </a:rPr>
              <a:t> Most popular for image classification. Apart from input and output, a</a:t>
            </a:r>
            <a:r>
              <a:rPr lang="en-US" dirty="0"/>
              <a:t> Convolutional Neural Network has 4 types of layers -  Convolutional layers, </a:t>
            </a:r>
            <a:r>
              <a:rPr lang="en-US" dirty="0" err="1"/>
              <a:t>ReLU</a:t>
            </a:r>
            <a:r>
              <a:rPr lang="en-US" dirty="0"/>
              <a:t> layers, Pooling layers and a Fully connected layer.</a:t>
            </a:r>
          </a:p>
          <a:p>
            <a:pPr marL="0" inden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(It has been a primary algorithm for the advancements in Computer Vision </a:t>
            </a:r>
            <a:r>
              <a:rPr lang="en-US" sz="1200" b="0" i="0" kern="1200" dirty="0">
                <a:solidFill>
                  <a:schemeClr val="tx1"/>
                </a:solidFill>
                <a:effectLst/>
                <a:latin typeface="+mn-lt"/>
                <a:ea typeface="+mn-ea"/>
                <a:cs typeface="+mn-cs"/>
              </a:rPr>
              <a:t> </a:t>
            </a:r>
            <a:r>
              <a:rPr lang="en-US" dirty="0"/>
              <a:t>The role of the </a:t>
            </a:r>
            <a:r>
              <a:rPr lang="en-US" dirty="0" err="1"/>
              <a:t>ConvNet</a:t>
            </a:r>
            <a:r>
              <a:rPr lang="en-US" dirty="0"/>
              <a:t> is to reduce the images into a form which is easier to process, without losing features which are critical for getting a good prediction</a:t>
            </a:r>
            <a:r>
              <a:rPr lang="en-US" sz="1200" b="0" i="0" kern="1200" dirty="0">
                <a:solidFill>
                  <a:schemeClr val="tx1"/>
                </a:solidFill>
                <a:effectLst/>
                <a:latin typeface="+mn-lt"/>
                <a:ea typeface="+mn-ea"/>
                <a:cs typeface="+mn-cs"/>
              </a:rPr>
              <a:t>)</a:t>
            </a: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ADB126A2-9927-7F4A-BBDF-B350CCCCDF36}" type="slidenum">
              <a:rPr lang="en-US" smtClean="0"/>
              <a:t>13</a:t>
            </a:fld>
            <a:endParaRPr lang="en-US"/>
          </a:p>
        </p:txBody>
      </p:sp>
    </p:spTree>
    <p:extLst>
      <p:ext uri="{BB962C8B-B14F-4D97-AF65-F5344CB8AC3E}">
        <p14:creationId xmlns:p14="http://schemas.microsoft.com/office/powerpoint/2010/main" val="2007486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part of convolution layer is Kernel/filter K which is involved in carrying out the convolution operation. The kernel is a matrix (a matrix of weights) that moves over the input data, performs the dot product with the sub-region of input data, and gets the output as the matrix of dot products. </a:t>
            </a:r>
            <a:r>
              <a:rPr lang="en-US" sz="1200" dirty="0"/>
              <a:t>The objective of the Convolution Operation is to extract the high-level features such as edges, from the input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DB126A2-9927-7F4A-BBDF-B350CCCCDF36}" type="slidenum">
              <a:rPr lang="en-US" smtClean="0"/>
              <a:t>14</a:t>
            </a:fld>
            <a:endParaRPr lang="en-US"/>
          </a:p>
        </p:txBody>
      </p:sp>
    </p:spTree>
    <p:extLst>
      <p:ext uri="{BB962C8B-B14F-4D97-AF65-F5344CB8AC3E}">
        <p14:creationId xmlns:p14="http://schemas.microsoft.com/office/powerpoint/2010/main" val="1524029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case of images with multiple channels (e.g. RGB) Matrix Multiplication is performed between Kernel and Input channel and all the results are summed with the bias to give us a squashed one-depth channel Convoluted Feature Output.</a:t>
            </a:r>
          </a:p>
        </p:txBody>
      </p:sp>
      <p:sp>
        <p:nvSpPr>
          <p:cNvPr id="4" name="Slide Number Placeholder 3"/>
          <p:cNvSpPr>
            <a:spLocks noGrp="1"/>
          </p:cNvSpPr>
          <p:nvPr>
            <p:ph type="sldNum" sz="quarter" idx="5"/>
          </p:nvPr>
        </p:nvSpPr>
        <p:spPr/>
        <p:txBody>
          <a:bodyPr/>
          <a:lstStyle/>
          <a:p>
            <a:fld id="{ADB126A2-9927-7F4A-BBDF-B350CCCCDF36}" type="slidenum">
              <a:rPr lang="en-US" smtClean="0"/>
              <a:t>15</a:t>
            </a:fld>
            <a:endParaRPr lang="en-US"/>
          </a:p>
        </p:txBody>
      </p:sp>
    </p:spTree>
    <p:extLst>
      <p:ext uri="{BB962C8B-B14F-4D97-AF65-F5344CB8AC3E}">
        <p14:creationId xmlns:p14="http://schemas.microsoft.com/office/powerpoint/2010/main" val="2929743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Pooling layer is responsible for reducing the spatial size of the Convolved Feature.  There are two types of Pooling: Max Pooling and Average Pooling. Max Pooling returns the maximum value from the portion of the image covered by the Kernel. On the other hand, Average Pooling returns the average of all the values from the portion of the image covered by the Kernel.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shows 3x3 Max pooling over 5x5 convolved feature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Process till now enables model to understand the features. Next we are going to flatten the final output and feed it to regular neural network for classification purpose.</a:t>
            </a:r>
          </a:p>
          <a:p>
            <a:endParaRPr lang="en-US" dirty="0"/>
          </a:p>
        </p:txBody>
      </p:sp>
      <p:sp>
        <p:nvSpPr>
          <p:cNvPr id="4" name="Slide Number Placeholder 3"/>
          <p:cNvSpPr>
            <a:spLocks noGrp="1"/>
          </p:cNvSpPr>
          <p:nvPr>
            <p:ph type="sldNum" sz="quarter" idx="5"/>
          </p:nvPr>
        </p:nvSpPr>
        <p:spPr/>
        <p:txBody>
          <a:bodyPr/>
          <a:lstStyle/>
          <a:p>
            <a:fld id="{ADB126A2-9927-7F4A-BBDF-B350CCCCDF36}" type="slidenum">
              <a:rPr lang="en-US" smtClean="0"/>
              <a:t>16</a:t>
            </a:fld>
            <a:endParaRPr lang="en-US"/>
          </a:p>
        </p:txBody>
      </p:sp>
    </p:spTree>
    <p:extLst>
      <p:ext uri="{BB962C8B-B14F-4D97-AF65-F5344CB8AC3E}">
        <p14:creationId xmlns:p14="http://schemas.microsoft.com/office/powerpoint/2010/main" val="2336818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that we have converted our input image into a suitable form for our multi-level perceptron, we’ll flatten the image into a column vector. The flattened output is fed to a feed-forward neural network and backpropagation applied to every iteration of training. </a:t>
            </a:r>
          </a:p>
          <a:p>
            <a:r>
              <a:rPr lang="en-US" sz="1200" kern="1200" dirty="0">
                <a:solidFill>
                  <a:schemeClr val="tx1"/>
                </a:solidFill>
                <a:effectLst/>
                <a:latin typeface="+mn-lt"/>
                <a:ea typeface="+mn-ea"/>
                <a:cs typeface="+mn-cs"/>
              </a:rPr>
              <a:t>(In a convolutional layer, neurons only receive input from a subarea of the previous layer.) In a fully connected layer, each neuron receives input from </a:t>
            </a:r>
            <a:r>
              <a:rPr lang="en-US" sz="1200" i="1" kern="1200" dirty="0">
                <a:solidFill>
                  <a:schemeClr val="tx1"/>
                </a:solidFill>
                <a:effectLst/>
                <a:latin typeface="+mn-lt"/>
                <a:ea typeface="+mn-ea"/>
                <a:cs typeface="+mn-cs"/>
              </a:rPr>
              <a:t>every</a:t>
            </a:r>
            <a:r>
              <a:rPr lang="en-US" sz="1200" kern="1200" dirty="0">
                <a:solidFill>
                  <a:schemeClr val="tx1"/>
                </a:solidFill>
                <a:effectLst/>
                <a:latin typeface="+mn-lt"/>
                <a:ea typeface="+mn-ea"/>
                <a:cs typeface="+mn-cs"/>
              </a:rPr>
              <a:t> element of the previous layer</a:t>
            </a:r>
            <a:r>
              <a:rPr lang="en-US" dirty="0">
                <a:effectLst/>
              </a:rPr>
              <a:t> </a:t>
            </a:r>
            <a:endParaRPr lang="en-US" dirty="0"/>
          </a:p>
        </p:txBody>
      </p:sp>
      <p:sp>
        <p:nvSpPr>
          <p:cNvPr id="4" name="Slide Number Placeholder 3"/>
          <p:cNvSpPr>
            <a:spLocks noGrp="1"/>
          </p:cNvSpPr>
          <p:nvPr>
            <p:ph type="sldNum" sz="quarter" idx="5"/>
          </p:nvPr>
        </p:nvSpPr>
        <p:spPr/>
        <p:txBody>
          <a:bodyPr/>
          <a:lstStyle/>
          <a:p>
            <a:fld id="{ADB126A2-9927-7F4A-BBDF-B350CCCCDF36}" type="slidenum">
              <a:rPr lang="en-US" smtClean="0"/>
              <a:t>17</a:t>
            </a:fld>
            <a:endParaRPr lang="en-US"/>
          </a:p>
        </p:txBody>
      </p:sp>
    </p:spTree>
    <p:extLst>
      <p:ext uri="{BB962C8B-B14F-4D97-AF65-F5344CB8AC3E}">
        <p14:creationId xmlns:p14="http://schemas.microsoft.com/office/powerpoint/2010/main" val="133120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various architectures of CNNs. Like </a:t>
            </a:r>
            <a:r>
              <a:rPr lang="en-US" sz="1200" b="0" i="0" kern="1200" dirty="0" err="1">
                <a:solidFill>
                  <a:schemeClr val="tx1"/>
                </a:solidFill>
                <a:effectLst/>
                <a:latin typeface="+mn-lt"/>
                <a:ea typeface="+mn-ea"/>
                <a:cs typeface="+mn-cs"/>
              </a:rPr>
              <a:t>Lenet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Alexnet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VGGnet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GogleNet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ResNet</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ZFNet</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The models trained using these architectures on the ImageNet data can be used task specific classification through transfer learning.</a:t>
            </a:r>
            <a:endParaRPr lang="en-US" dirty="0"/>
          </a:p>
        </p:txBody>
      </p:sp>
      <p:sp>
        <p:nvSpPr>
          <p:cNvPr id="4" name="Slide Number Placeholder 3"/>
          <p:cNvSpPr>
            <a:spLocks noGrp="1"/>
          </p:cNvSpPr>
          <p:nvPr>
            <p:ph type="sldNum" sz="quarter" idx="5"/>
          </p:nvPr>
        </p:nvSpPr>
        <p:spPr/>
        <p:txBody>
          <a:bodyPr/>
          <a:lstStyle/>
          <a:p>
            <a:fld id="{ADB126A2-9927-7F4A-BBDF-B350CCCCDF36}" type="slidenum">
              <a:rPr lang="en-US" smtClean="0"/>
              <a:t>18</a:t>
            </a:fld>
            <a:endParaRPr lang="en-US"/>
          </a:p>
        </p:txBody>
      </p:sp>
    </p:spTree>
    <p:extLst>
      <p:ext uri="{BB962C8B-B14F-4D97-AF65-F5344CB8AC3E}">
        <p14:creationId xmlns:p14="http://schemas.microsoft.com/office/powerpoint/2010/main" val="1469553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traditional machine learning techniques try to learn each task from scratch, while transfer learning techniques try to transfer the knowledge from some previous tasks to a target task.</a:t>
            </a:r>
          </a:p>
          <a:p>
            <a:r>
              <a:rPr lang="en-US" sz="1200" b="0" i="0" kern="1200" dirty="0">
                <a:solidFill>
                  <a:schemeClr val="tx1"/>
                </a:solidFill>
                <a:effectLst/>
                <a:latin typeface="+mn-lt"/>
                <a:ea typeface="+mn-ea"/>
                <a:cs typeface="+mn-cs"/>
              </a:rPr>
              <a:t>There are some famous Pre-trained deep neural networks for Computer Vision, for example</a:t>
            </a:r>
          </a:p>
          <a:p>
            <a:pPr lvl="1"/>
            <a:r>
              <a:rPr lang="en-US" sz="1900" dirty="0"/>
              <a:t>VGG-16</a:t>
            </a:r>
          </a:p>
          <a:p>
            <a:pPr lvl="1"/>
            <a:r>
              <a:rPr lang="en-US" sz="1900" dirty="0"/>
              <a:t>VGG-19</a:t>
            </a:r>
          </a:p>
          <a:p>
            <a:pPr lvl="1"/>
            <a:r>
              <a:rPr lang="en-US" sz="1900" dirty="0"/>
              <a:t>Inception V3</a:t>
            </a:r>
          </a:p>
          <a:p>
            <a:pPr lvl="1"/>
            <a:r>
              <a:rPr lang="en-US" sz="1900" dirty="0"/>
              <a:t>ResNet-50</a:t>
            </a:r>
          </a:p>
          <a:p>
            <a:pPr lvl="1"/>
            <a:r>
              <a:rPr lang="en-US" sz="1900" dirty="0" err="1"/>
              <a:t>Xception</a:t>
            </a:r>
            <a:endParaRPr lang="en-US" sz="1900" dirty="0"/>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DB126A2-9927-7F4A-BBDF-B350CCCCDF36}" type="slidenum">
              <a:rPr lang="en-US" smtClean="0"/>
              <a:t>19</a:t>
            </a:fld>
            <a:endParaRPr lang="en-US"/>
          </a:p>
        </p:txBody>
      </p:sp>
    </p:spTree>
    <p:extLst>
      <p:ext uri="{BB962C8B-B14F-4D97-AF65-F5344CB8AC3E}">
        <p14:creationId xmlns:p14="http://schemas.microsoft.com/office/powerpoint/2010/main" val="1652100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a:rPr>
              <a:t>Computer vision as the name suggests </a:t>
            </a:r>
            <a:r>
              <a:rPr lang="en-US" b="0" i="0" dirty="0">
                <a:solidFill>
                  <a:srgbClr val="555555"/>
                </a:solidFill>
                <a:effectLst/>
                <a:latin typeface="Helvetica Neue"/>
              </a:rPr>
              <a:t>is computer and vision. Meaning how computers “see” and understand the content of images to reproduce the capability of a human vision</a:t>
            </a:r>
            <a:endParaRPr lang="en-US" b="0" i="0" dirty="0">
              <a:solidFill>
                <a:srgbClr val="202124"/>
              </a:solidFill>
              <a:effectLst/>
              <a:latin typeface="Roboto"/>
            </a:endParaRPr>
          </a:p>
          <a:p>
            <a:r>
              <a:rPr lang="en-US" b="0" i="0" dirty="0">
                <a:solidFill>
                  <a:srgbClr val="000000"/>
                </a:solidFill>
                <a:effectLst/>
                <a:latin typeface="Helvetica Neue"/>
              </a:rPr>
              <a:t>Our objective is to Explore and implement some computer vision techniques to do image classification</a:t>
            </a:r>
          </a:p>
          <a:p>
            <a:r>
              <a:rPr lang="en-US" b="0" i="0" dirty="0" err="1">
                <a:solidFill>
                  <a:srgbClr val="000000"/>
                </a:solidFill>
                <a:effectLst/>
                <a:latin typeface="Helvetica Neue"/>
              </a:rPr>
              <a:t>Whats</a:t>
            </a:r>
            <a:r>
              <a:rPr lang="en-US" b="0" i="0" dirty="0">
                <a:solidFill>
                  <a:srgbClr val="000000"/>
                </a:solidFill>
                <a:effectLst/>
                <a:latin typeface="Helvetica Neue"/>
              </a:rPr>
              <a:t> the need? Manually checking and classifying images could be a tedious task for a large data and therefore it is useful to automate this process using computer vision.</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a:t>
            </a:r>
            <a:r>
              <a:rPr lang="en-US" sz="1200" b="0" i="0" dirty="0">
                <a:effectLst/>
              </a:rPr>
              <a:t>etect diseases e.g. predicting Covid-19 cases from chest X-ray images (binary classification)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95858"/>
                </a:solidFill>
                <a:effectLst/>
                <a:latin typeface="roboto"/>
              </a:rPr>
              <a:t>Classify apparel (shirt, trousers, shoes, etc.)</a:t>
            </a:r>
            <a:endParaRPr lang="en-US" sz="1200" b="0" i="0" dirty="0">
              <a:effectLst/>
            </a:endParaRPr>
          </a:p>
          <a:p>
            <a:endParaRPr lang="en-IN" dirty="0"/>
          </a:p>
        </p:txBody>
      </p:sp>
      <p:sp>
        <p:nvSpPr>
          <p:cNvPr id="4" name="Slide Number Placeholder 3"/>
          <p:cNvSpPr>
            <a:spLocks noGrp="1"/>
          </p:cNvSpPr>
          <p:nvPr>
            <p:ph type="sldNum" sz="quarter" idx="5"/>
          </p:nvPr>
        </p:nvSpPr>
        <p:spPr/>
        <p:txBody>
          <a:bodyPr/>
          <a:lstStyle/>
          <a:p>
            <a:fld id="{52A0BB35-1C96-473C-82FC-BC3F31EDFFA9}" type="slidenum">
              <a:rPr lang="en-IN" smtClean="0"/>
              <a:t>2</a:t>
            </a:fld>
            <a:endParaRPr lang="en-IN"/>
          </a:p>
        </p:txBody>
      </p:sp>
    </p:spTree>
    <p:extLst>
      <p:ext uri="{BB962C8B-B14F-4D97-AF65-F5344CB8AC3E}">
        <p14:creationId xmlns:p14="http://schemas.microsoft.com/office/powerpoint/2010/main" val="2319587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 implement transfer learning model, </a:t>
            </a:r>
            <a:r>
              <a:rPr lang="en-US" sz="1200" b="0" i="0" kern="1200" dirty="0">
                <a:solidFill>
                  <a:schemeClr val="tx1"/>
                </a:solidFill>
                <a:effectLst/>
                <a:latin typeface="+mn-lt"/>
                <a:ea typeface="+mn-ea"/>
                <a:cs typeface="+mn-cs"/>
              </a:rPr>
              <a:t>weights of the pre-trained models are used as a feature extractor and they are frozen and are not updated during the training</a:t>
            </a:r>
          </a:p>
          <a:p>
            <a:endParaRPr lang="en-US" sz="1200" dirty="0"/>
          </a:p>
          <a:p>
            <a:r>
              <a:rPr lang="en-US" sz="1200" dirty="0"/>
              <a:t>Initial lower layers of the network learn very generic features from the pre-trained model. Higher layers are used for learning task-specific features.</a:t>
            </a:r>
            <a:endParaRPr lang="en-US" dirty="0"/>
          </a:p>
        </p:txBody>
      </p:sp>
      <p:sp>
        <p:nvSpPr>
          <p:cNvPr id="4" name="Slide Number Placeholder 3"/>
          <p:cNvSpPr>
            <a:spLocks noGrp="1"/>
          </p:cNvSpPr>
          <p:nvPr>
            <p:ph type="sldNum" sz="quarter" idx="5"/>
          </p:nvPr>
        </p:nvSpPr>
        <p:spPr/>
        <p:txBody>
          <a:bodyPr/>
          <a:lstStyle/>
          <a:p>
            <a:fld id="{52A0BB35-1C96-473C-82FC-BC3F31EDFFA9}" type="slidenum">
              <a:rPr lang="en-IN" smtClean="0"/>
              <a:t>20</a:t>
            </a:fld>
            <a:endParaRPr lang="en-IN"/>
          </a:p>
        </p:txBody>
      </p:sp>
    </p:spTree>
    <p:extLst>
      <p:ext uri="{BB962C8B-B14F-4D97-AF65-F5344CB8AC3E}">
        <p14:creationId xmlns:p14="http://schemas.microsoft.com/office/powerpoint/2010/main" val="2590292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A0BB35-1C96-473C-82FC-BC3F31EDFFA9}" type="slidenum">
              <a:rPr lang="en-IN" smtClean="0"/>
              <a:t>21</a:t>
            </a:fld>
            <a:endParaRPr lang="en-IN"/>
          </a:p>
        </p:txBody>
      </p:sp>
    </p:spTree>
    <p:extLst>
      <p:ext uri="{BB962C8B-B14F-4D97-AF65-F5344CB8AC3E}">
        <p14:creationId xmlns:p14="http://schemas.microsoft.com/office/powerpoint/2010/main" val="2745787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Summary of results for the different CNN models that we tested. We tried 5 variations with input data. Variations with learning rate, optimizer and with input image augmentation. And we found best accuracy of 88.75% on the test set for the CNN model with optimizer Adam, learning rate as 0.0001 and input images without image augmentation.</a:t>
            </a:r>
          </a:p>
        </p:txBody>
      </p:sp>
      <p:sp>
        <p:nvSpPr>
          <p:cNvPr id="4" name="Slide Number Placeholder 3"/>
          <p:cNvSpPr>
            <a:spLocks noGrp="1"/>
          </p:cNvSpPr>
          <p:nvPr>
            <p:ph type="sldNum" sz="quarter" idx="5"/>
          </p:nvPr>
        </p:nvSpPr>
        <p:spPr/>
        <p:txBody>
          <a:bodyPr/>
          <a:lstStyle/>
          <a:p>
            <a:fld id="{ADB126A2-9927-7F4A-BBDF-B350CCCCDF36}" type="slidenum">
              <a:rPr lang="en-US" smtClean="0"/>
              <a:t>22</a:t>
            </a:fld>
            <a:endParaRPr lang="en-US"/>
          </a:p>
        </p:txBody>
      </p:sp>
    </p:spTree>
    <p:extLst>
      <p:ext uri="{BB962C8B-B14F-4D97-AF65-F5344CB8AC3E}">
        <p14:creationId xmlns:p14="http://schemas.microsoft.com/office/powerpoint/2010/main" val="21837606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WE used ResNet50 as a pretrained model for our image classification task and we did variations with using image augmented input and unfreezing few layers of the pre-trained model. We achieved best accuracy for the model without unfreezing any pre-trained layer and without image augmented output. The accuracy with CNN model is better than using pre-trained model however there is lot of scope in tuning hyper parameters. </a:t>
            </a:r>
            <a:r>
              <a:rPr lang="en-US" sz="1050" b="0" i="0" kern="1200" dirty="0">
                <a:solidFill>
                  <a:schemeClr val="tx1"/>
                </a:solidFill>
                <a:effectLst/>
                <a:latin typeface="+mn-lt"/>
                <a:ea typeface="+mn-ea"/>
                <a:cs typeface="+mn-cs"/>
              </a:rPr>
              <a:t>Also it might be possible possible, that feature extraction learned from </a:t>
            </a:r>
            <a:r>
              <a:rPr lang="en-US" sz="1050" b="0" i="0" kern="1200" dirty="0" err="1">
                <a:solidFill>
                  <a:schemeClr val="tx1"/>
                </a:solidFill>
                <a:effectLst/>
                <a:latin typeface="+mn-lt"/>
                <a:ea typeface="+mn-ea"/>
                <a:cs typeface="+mn-cs"/>
              </a:rPr>
              <a:t>resnet</a:t>
            </a:r>
            <a:r>
              <a:rPr lang="en-US" sz="1050" b="0" i="0" kern="1200" dirty="0">
                <a:solidFill>
                  <a:schemeClr val="tx1"/>
                </a:solidFill>
                <a:effectLst/>
                <a:latin typeface="+mn-lt"/>
                <a:ea typeface="+mn-ea"/>
                <a:cs typeface="+mn-cs"/>
              </a:rPr>
              <a:t> </a:t>
            </a:r>
            <a:r>
              <a:rPr lang="en-US" sz="1050" b="0" i="0" kern="1200" dirty="0" err="1">
                <a:solidFill>
                  <a:schemeClr val="tx1"/>
                </a:solidFill>
                <a:effectLst/>
                <a:latin typeface="+mn-lt"/>
                <a:ea typeface="+mn-ea"/>
                <a:cs typeface="+mn-cs"/>
              </a:rPr>
              <a:t>isnt</a:t>
            </a:r>
            <a:r>
              <a:rPr lang="en-US" sz="1050" b="0" i="0" kern="1200" dirty="0">
                <a:solidFill>
                  <a:schemeClr val="tx1"/>
                </a:solidFill>
                <a:effectLst/>
                <a:latin typeface="+mn-lt"/>
                <a:ea typeface="+mn-ea"/>
                <a:cs typeface="+mn-cs"/>
              </a:rPr>
              <a:t> really transferable for this image classification task.</a:t>
            </a:r>
            <a:endParaRPr lang="en-US"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p>
        </p:txBody>
      </p:sp>
      <p:sp>
        <p:nvSpPr>
          <p:cNvPr id="4" name="Slide Number Placeholder 3"/>
          <p:cNvSpPr>
            <a:spLocks noGrp="1"/>
          </p:cNvSpPr>
          <p:nvPr>
            <p:ph type="sldNum" sz="quarter" idx="5"/>
          </p:nvPr>
        </p:nvSpPr>
        <p:spPr/>
        <p:txBody>
          <a:bodyPr/>
          <a:lstStyle/>
          <a:p>
            <a:fld id="{ADB126A2-9927-7F4A-BBDF-B350CCCCDF36}" type="slidenum">
              <a:rPr lang="en-US" smtClean="0"/>
              <a:t>23</a:t>
            </a:fld>
            <a:endParaRPr lang="en-US"/>
          </a:p>
        </p:txBody>
      </p:sp>
    </p:spTree>
    <p:extLst>
      <p:ext uri="{BB962C8B-B14F-4D97-AF65-F5344CB8AC3E}">
        <p14:creationId xmlns:p14="http://schemas.microsoft.com/office/powerpoint/2010/main" val="1875193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Although most of the models, achieve more than 80% accuracy, the one achieved with transfer learning using InceptionV3 is best overall. With the InceptionV3 pretrained model we could achieve 93% accuracy on validation set and 94% accuracy on test set. </a:t>
            </a:r>
            <a:r>
              <a:rPr lang="en-US" sz="1200" b="0" i="0" kern="1200" dirty="0">
                <a:solidFill>
                  <a:schemeClr val="tx1"/>
                </a:solidFill>
                <a:effectLst/>
                <a:latin typeface="+mn-lt"/>
                <a:ea typeface="+mn-ea"/>
                <a:cs typeface="+mn-cs"/>
              </a:rPr>
              <a:t>Therefore, transfer learning is an effective method for image classification.</a:t>
            </a:r>
            <a:endParaRPr lang="en-US"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p>
        </p:txBody>
      </p:sp>
      <p:sp>
        <p:nvSpPr>
          <p:cNvPr id="4" name="Slide Number Placeholder 3"/>
          <p:cNvSpPr>
            <a:spLocks noGrp="1"/>
          </p:cNvSpPr>
          <p:nvPr>
            <p:ph type="sldNum" sz="quarter" idx="5"/>
          </p:nvPr>
        </p:nvSpPr>
        <p:spPr/>
        <p:txBody>
          <a:bodyPr/>
          <a:lstStyle/>
          <a:p>
            <a:fld id="{ADB126A2-9927-7F4A-BBDF-B350CCCCDF36}" type="slidenum">
              <a:rPr lang="en-US" smtClean="0"/>
              <a:t>24</a:t>
            </a:fld>
            <a:endParaRPr lang="en-US"/>
          </a:p>
        </p:txBody>
      </p:sp>
    </p:spTree>
    <p:extLst>
      <p:ext uri="{BB962C8B-B14F-4D97-AF65-F5344CB8AC3E}">
        <p14:creationId xmlns:p14="http://schemas.microsoft.com/office/powerpoint/2010/main" val="2264016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A0BB35-1C96-473C-82FC-BC3F31EDFFA9}" type="slidenum">
              <a:rPr lang="en-IN" smtClean="0"/>
              <a:t>26</a:t>
            </a:fld>
            <a:endParaRPr lang="en-IN"/>
          </a:p>
        </p:txBody>
      </p:sp>
    </p:spTree>
    <p:extLst>
      <p:ext uri="{BB962C8B-B14F-4D97-AF65-F5344CB8AC3E}">
        <p14:creationId xmlns:p14="http://schemas.microsoft.com/office/powerpoint/2010/main" val="286163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 The project is a binary classification to distinguish zebras from elephants </a:t>
            </a:r>
          </a:p>
          <a:p>
            <a:r>
              <a:rPr lang="en-US" b="0" i="0" dirty="0">
                <a:solidFill>
                  <a:srgbClr val="000000"/>
                </a:solidFill>
                <a:effectLst/>
                <a:latin typeface="Helvetica Neue"/>
              </a:rPr>
              <a:t>Project source is </a:t>
            </a:r>
            <a:r>
              <a:rPr lang="en-US" b="0" i="0" dirty="0" err="1">
                <a:solidFill>
                  <a:srgbClr val="000000"/>
                </a:solidFill>
                <a:effectLst/>
                <a:latin typeface="Helvetica Neue"/>
              </a:rPr>
              <a:t>Zindi</a:t>
            </a:r>
            <a:r>
              <a:rPr lang="en-US" b="0" i="0" dirty="0">
                <a:solidFill>
                  <a:srgbClr val="000000"/>
                </a:solidFill>
                <a:effectLst/>
                <a:latin typeface="Helvetica Neue"/>
              </a:rPr>
              <a:t> Knowledge Competition from August 2019</a:t>
            </a:r>
          </a:p>
          <a:p>
            <a:r>
              <a:rPr lang="en-US" b="0" i="0" dirty="0">
                <a:solidFill>
                  <a:srgbClr val="000000"/>
                </a:solidFill>
                <a:effectLst/>
                <a:latin typeface="Helvetica Neue"/>
              </a:rPr>
              <a:t> Image resized to 330x330 pixels in original data.</a:t>
            </a:r>
          </a:p>
          <a:p>
            <a:r>
              <a:rPr lang="en-US" b="0" i="0" dirty="0">
                <a:solidFill>
                  <a:srgbClr val="000000"/>
                </a:solidFill>
                <a:effectLst/>
                <a:latin typeface="Helvetica Neue"/>
              </a:rPr>
              <a:t>Pictures were taken in… Why classifying them? Both are herbivores and Objective is to study these images to investigate how do herbivores coexist for which image classification is a crucial step to identify zebra from elephants.</a:t>
            </a:r>
            <a:endParaRPr lang="en-IN" dirty="0"/>
          </a:p>
        </p:txBody>
      </p:sp>
      <p:sp>
        <p:nvSpPr>
          <p:cNvPr id="4" name="Slide Number Placeholder 3"/>
          <p:cNvSpPr>
            <a:spLocks noGrp="1"/>
          </p:cNvSpPr>
          <p:nvPr>
            <p:ph type="sldNum" sz="quarter" idx="5"/>
          </p:nvPr>
        </p:nvSpPr>
        <p:spPr/>
        <p:txBody>
          <a:bodyPr/>
          <a:lstStyle/>
          <a:p>
            <a:fld id="{52A0BB35-1C96-473C-82FC-BC3F31EDFFA9}" type="slidenum">
              <a:rPr lang="en-IN" smtClean="0"/>
              <a:t>3</a:t>
            </a:fld>
            <a:endParaRPr lang="en-IN"/>
          </a:p>
        </p:txBody>
      </p:sp>
    </p:spTree>
    <p:extLst>
      <p:ext uri="{BB962C8B-B14F-4D97-AF65-F5344CB8AC3E}">
        <p14:creationId xmlns:p14="http://schemas.microsoft.com/office/powerpoint/2010/main" val="2365183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Helvetica Neue"/>
              </a:rPr>
              <a:t>pictures were taken through 255 cameras that were triggered by a combination of infrared and motion sensors taking three consecutive images, after which the trigger was blocked for one minute.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Helvetica Neue"/>
              </a:rPr>
              <a:t>Notice, in some images even though the data is labelled, it is hard to make out if the image has an elephant or zebra in it. This is </a:t>
            </a:r>
            <a:r>
              <a:rPr lang="en-US" b="0" i="0" dirty="0" err="1">
                <a:solidFill>
                  <a:srgbClr val="000000"/>
                </a:solidFill>
                <a:effectLst/>
                <a:latin typeface="Helvetica Neue"/>
              </a:rPr>
              <a:t>because,a</a:t>
            </a:r>
            <a:r>
              <a:rPr lang="en-US" b="0" i="0" dirty="0">
                <a:solidFill>
                  <a:srgbClr val="000000"/>
                </a:solidFill>
                <a:effectLst/>
                <a:latin typeface="Helvetica Neue"/>
              </a:rPr>
              <a:t> tall grass that is sunlit can also trigger the camera when it blows in the wind.</a:t>
            </a:r>
            <a:endParaRPr lang="en-IN" dirty="0"/>
          </a:p>
          <a:p>
            <a:endParaRPr lang="en-IN" dirty="0"/>
          </a:p>
        </p:txBody>
      </p:sp>
      <p:sp>
        <p:nvSpPr>
          <p:cNvPr id="4" name="Slide Number Placeholder 3"/>
          <p:cNvSpPr>
            <a:spLocks noGrp="1"/>
          </p:cNvSpPr>
          <p:nvPr>
            <p:ph type="sldNum" sz="quarter" idx="5"/>
          </p:nvPr>
        </p:nvSpPr>
        <p:spPr/>
        <p:txBody>
          <a:bodyPr/>
          <a:lstStyle/>
          <a:p>
            <a:fld id="{52A0BB35-1C96-473C-82FC-BC3F31EDFFA9}" type="slidenum">
              <a:rPr lang="en-IN" smtClean="0"/>
              <a:t>4</a:t>
            </a:fld>
            <a:endParaRPr lang="en-IN"/>
          </a:p>
        </p:txBody>
      </p:sp>
    </p:spTree>
    <p:extLst>
      <p:ext uri="{BB962C8B-B14F-4D97-AF65-F5344CB8AC3E}">
        <p14:creationId xmlns:p14="http://schemas.microsoft.com/office/powerpoint/2010/main" val="1757541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00000"/>
                </a:solidFill>
                <a:effectLst/>
                <a:latin typeface="Helvetica Neue"/>
              </a:rPr>
              <a:t>1. Image Preprocessing</a:t>
            </a:r>
            <a:r>
              <a:rPr lang="en-US" b="0" i="0" dirty="0">
                <a:solidFill>
                  <a:srgbClr val="000000"/>
                </a:solidFill>
                <a:effectLst/>
                <a:latin typeface="Helvetica Neue"/>
              </a:rPr>
              <a:t> - Aim- Improve the image features converting to numbers (reading + resizing image), suppress unwanted distortions or enhance some significant features through image augmentation.</a:t>
            </a:r>
            <a:br>
              <a:rPr lang="en-US" dirty="0"/>
            </a:br>
            <a:r>
              <a:rPr lang="en-US" b="1" i="0" dirty="0">
                <a:solidFill>
                  <a:srgbClr val="000000"/>
                </a:solidFill>
                <a:effectLst/>
                <a:latin typeface="Helvetica Neue"/>
              </a:rPr>
              <a:t>2. Detection of an object</a:t>
            </a:r>
            <a:r>
              <a:rPr lang="en-US" b="0" i="0" dirty="0">
                <a:solidFill>
                  <a:srgbClr val="000000"/>
                </a:solidFill>
                <a:effectLst/>
                <a:latin typeface="Helvetica Neue"/>
              </a:rPr>
              <a:t> – localization/segmentation of image to identify the position of the object</a:t>
            </a:r>
            <a:br>
              <a:rPr lang="en-US" dirty="0"/>
            </a:br>
            <a:r>
              <a:rPr lang="en-US" b="1" i="0" dirty="0">
                <a:solidFill>
                  <a:srgbClr val="000000"/>
                </a:solidFill>
                <a:effectLst/>
                <a:latin typeface="Helvetica Neue"/>
              </a:rPr>
              <a:t>3. Feature extraction and Training</a:t>
            </a:r>
            <a:r>
              <a:rPr lang="en-US" b="0" i="0" dirty="0">
                <a:solidFill>
                  <a:srgbClr val="000000"/>
                </a:solidFill>
                <a:effectLst/>
                <a:latin typeface="Helvetica Neue"/>
              </a:rPr>
              <a:t> - Crucial step Statistical or deep learning methods to:</a:t>
            </a:r>
            <a:br>
              <a:rPr lang="en-US" dirty="0"/>
            </a:br>
            <a:r>
              <a:rPr lang="en-US" b="0" i="0" dirty="0">
                <a:solidFill>
                  <a:srgbClr val="000000"/>
                </a:solidFill>
                <a:effectLst/>
                <a:latin typeface="Helvetica Neue"/>
              </a:rPr>
              <a:t>a. Identify patterns in the image</a:t>
            </a:r>
            <a:br>
              <a:rPr lang="en-US" dirty="0"/>
            </a:br>
            <a:r>
              <a:rPr lang="en-US" b="0" i="0" dirty="0">
                <a:solidFill>
                  <a:srgbClr val="000000"/>
                </a:solidFill>
                <a:effectLst/>
                <a:latin typeface="Helvetica Neue"/>
              </a:rPr>
              <a:t>b. Learn features that might be unique to a particular class to differentiate between classes</a:t>
            </a:r>
            <a:br>
              <a:rPr lang="en-US" dirty="0"/>
            </a:br>
            <a:r>
              <a:rPr lang="en-US" b="1" i="0" dirty="0">
                <a:solidFill>
                  <a:srgbClr val="000000"/>
                </a:solidFill>
                <a:effectLst/>
                <a:latin typeface="Helvetica Neue"/>
              </a:rPr>
              <a:t>4. Classification of the object</a:t>
            </a:r>
            <a:r>
              <a:rPr lang="en-US" b="0" i="0" dirty="0">
                <a:solidFill>
                  <a:srgbClr val="000000"/>
                </a:solidFill>
                <a:effectLst/>
                <a:latin typeface="Helvetica Neue"/>
              </a:rPr>
              <a:t> – categorization of detected objects into predefined classes by comparing image patterns with the target patterns.</a:t>
            </a:r>
            <a:endParaRPr lang="en-IN" dirty="0"/>
          </a:p>
        </p:txBody>
      </p:sp>
      <p:sp>
        <p:nvSpPr>
          <p:cNvPr id="4" name="Slide Number Placeholder 3"/>
          <p:cNvSpPr>
            <a:spLocks noGrp="1"/>
          </p:cNvSpPr>
          <p:nvPr>
            <p:ph type="sldNum" sz="quarter" idx="5"/>
          </p:nvPr>
        </p:nvSpPr>
        <p:spPr/>
        <p:txBody>
          <a:bodyPr/>
          <a:lstStyle/>
          <a:p>
            <a:fld id="{52A0BB35-1C96-473C-82FC-BC3F31EDFFA9}" type="slidenum">
              <a:rPr lang="en-IN" smtClean="0"/>
              <a:t>5</a:t>
            </a:fld>
            <a:endParaRPr lang="en-IN"/>
          </a:p>
        </p:txBody>
      </p:sp>
    </p:spTree>
    <p:extLst>
      <p:ext uri="{BB962C8B-B14F-4D97-AF65-F5344CB8AC3E}">
        <p14:creationId xmlns:p14="http://schemas.microsoft.com/office/powerpoint/2010/main" val="513074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sampling is done outside of modeling task to save memory usage by intermediate </a:t>
            </a:r>
            <a:r>
              <a:rPr lang="en-US" sz="1200" dirty="0" err="1"/>
              <a:t>dataframes</a:t>
            </a:r>
            <a:r>
              <a:rPr lang="en-US" sz="1200" dirty="0"/>
              <a:t> in the working notebook</a:t>
            </a:r>
          </a:p>
          <a:p>
            <a:endParaRPr lang="en-US" dirty="0"/>
          </a:p>
        </p:txBody>
      </p:sp>
      <p:sp>
        <p:nvSpPr>
          <p:cNvPr id="4" name="Slide Number Placeholder 3"/>
          <p:cNvSpPr>
            <a:spLocks noGrp="1"/>
          </p:cNvSpPr>
          <p:nvPr>
            <p:ph type="sldNum" sz="quarter" idx="5"/>
          </p:nvPr>
        </p:nvSpPr>
        <p:spPr/>
        <p:txBody>
          <a:bodyPr/>
          <a:lstStyle/>
          <a:p>
            <a:fld id="{52A0BB35-1C96-473C-82FC-BC3F31EDFFA9}" type="slidenum">
              <a:rPr lang="en-IN" smtClean="0"/>
              <a:t>6</a:t>
            </a:fld>
            <a:endParaRPr lang="en-IN"/>
          </a:p>
        </p:txBody>
      </p:sp>
    </p:spTree>
    <p:extLst>
      <p:ext uri="{BB962C8B-B14F-4D97-AF65-F5344CB8AC3E}">
        <p14:creationId xmlns:p14="http://schemas.microsoft.com/office/powerpoint/2010/main" val="3819056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Read the image , resize it to Establish a base size based on image 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Then Data Augmentation</a:t>
            </a:r>
            <a:endParaRPr lang="en-IN" dirty="0"/>
          </a:p>
        </p:txBody>
      </p:sp>
      <p:sp>
        <p:nvSpPr>
          <p:cNvPr id="4" name="Slide Number Placeholder 3"/>
          <p:cNvSpPr>
            <a:spLocks noGrp="1"/>
          </p:cNvSpPr>
          <p:nvPr>
            <p:ph type="sldNum" sz="quarter" idx="5"/>
          </p:nvPr>
        </p:nvSpPr>
        <p:spPr/>
        <p:txBody>
          <a:bodyPr/>
          <a:lstStyle/>
          <a:p>
            <a:fld id="{52A0BB35-1C96-473C-82FC-BC3F31EDFFA9}" type="slidenum">
              <a:rPr lang="en-IN" smtClean="0"/>
              <a:t>7</a:t>
            </a:fld>
            <a:endParaRPr lang="en-IN"/>
          </a:p>
        </p:txBody>
      </p:sp>
    </p:spTree>
    <p:extLst>
      <p:ext uri="{BB962C8B-B14F-4D97-AF65-F5344CB8AC3E}">
        <p14:creationId xmlns:p14="http://schemas.microsoft.com/office/powerpoint/2010/main" val="156565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Various techniques to Modify images with different orientations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Useful as most objects can be located anywhere in the image </a:t>
            </a:r>
          </a:p>
          <a:p>
            <a:pPr lvl="0"/>
            <a:r>
              <a:rPr lang="en-US" dirty="0"/>
              <a:t>Generates more data from limited data</a:t>
            </a:r>
          </a:p>
          <a:p>
            <a:pPr lvl="0"/>
            <a:r>
              <a:rPr lang="en-US" dirty="0"/>
              <a:t>Prevents overfitting</a:t>
            </a:r>
          </a:p>
          <a:p>
            <a:pPr lvl="0"/>
            <a:r>
              <a:rPr lang="en-US" dirty="0"/>
              <a:t>In part 1 we used the approach of augmentation through gray scaling </a:t>
            </a:r>
            <a:endParaRPr lang="en-IN" dirty="0"/>
          </a:p>
          <a:p>
            <a:endParaRPr lang="en-IN" dirty="0"/>
          </a:p>
        </p:txBody>
      </p:sp>
      <p:sp>
        <p:nvSpPr>
          <p:cNvPr id="4" name="Slide Number Placeholder 3"/>
          <p:cNvSpPr>
            <a:spLocks noGrp="1"/>
          </p:cNvSpPr>
          <p:nvPr>
            <p:ph type="sldNum" sz="quarter" idx="5"/>
          </p:nvPr>
        </p:nvSpPr>
        <p:spPr/>
        <p:txBody>
          <a:bodyPr/>
          <a:lstStyle/>
          <a:p>
            <a:fld id="{52A0BB35-1C96-473C-82FC-BC3F31EDFFA9}" type="slidenum">
              <a:rPr lang="en-IN" smtClean="0"/>
              <a:t>8</a:t>
            </a:fld>
            <a:endParaRPr lang="en-IN"/>
          </a:p>
        </p:txBody>
      </p:sp>
    </p:spTree>
    <p:extLst>
      <p:ext uri="{BB962C8B-B14F-4D97-AF65-F5344CB8AC3E}">
        <p14:creationId xmlns:p14="http://schemas.microsoft.com/office/powerpoint/2010/main" val="4196301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2A0BB35-1C96-473C-82FC-BC3F31EDFFA9}" type="slidenum">
              <a:rPr lang="en-IN" smtClean="0"/>
              <a:t>9</a:t>
            </a:fld>
            <a:endParaRPr lang="en-IN"/>
          </a:p>
        </p:txBody>
      </p:sp>
    </p:spTree>
    <p:extLst>
      <p:ext uri="{BB962C8B-B14F-4D97-AF65-F5344CB8AC3E}">
        <p14:creationId xmlns:p14="http://schemas.microsoft.com/office/powerpoint/2010/main" val="1450040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40403-243C-48E9-AACB-B6425E364D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D20397F-055A-48AA-809B-4EC4D69D17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F9F3F69-CFD1-45AC-A6F0-B661B2A58FFA}"/>
              </a:ext>
            </a:extLst>
          </p:cNvPr>
          <p:cNvSpPr>
            <a:spLocks noGrp="1"/>
          </p:cNvSpPr>
          <p:nvPr>
            <p:ph type="dt" sz="half" idx="10"/>
          </p:nvPr>
        </p:nvSpPr>
        <p:spPr/>
        <p:txBody>
          <a:bodyPr/>
          <a:lstStyle/>
          <a:p>
            <a:fld id="{5EE579CE-2205-9D46-ABF6-23122E6FC33C}" type="datetime1">
              <a:rPr lang="en-US" smtClean="0"/>
              <a:t>12/16/20</a:t>
            </a:fld>
            <a:endParaRPr lang="en-IN"/>
          </a:p>
        </p:txBody>
      </p:sp>
      <p:sp>
        <p:nvSpPr>
          <p:cNvPr id="5" name="Footer Placeholder 4">
            <a:extLst>
              <a:ext uri="{FF2B5EF4-FFF2-40B4-BE49-F238E27FC236}">
                <a16:creationId xmlns:a16="http://schemas.microsoft.com/office/drawing/2014/main" id="{90A82DA9-6ECE-4C3E-9307-5D814B35F1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A5A710-115A-4EE0-9F08-0E0FE84D3455}"/>
              </a:ext>
            </a:extLst>
          </p:cNvPr>
          <p:cNvSpPr>
            <a:spLocks noGrp="1"/>
          </p:cNvSpPr>
          <p:nvPr>
            <p:ph type="sldNum" sz="quarter" idx="12"/>
          </p:nvPr>
        </p:nvSpPr>
        <p:spPr/>
        <p:txBody>
          <a:bodyPr/>
          <a:lstStyle/>
          <a:p>
            <a:fld id="{D6169F3E-3C4C-4D2F-858B-9E567E552FB2}" type="slidenum">
              <a:rPr lang="en-IN" smtClean="0"/>
              <a:t>‹#›</a:t>
            </a:fld>
            <a:endParaRPr lang="en-IN"/>
          </a:p>
        </p:txBody>
      </p:sp>
    </p:spTree>
    <p:extLst>
      <p:ext uri="{BB962C8B-B14F-4D97-AF65-F5344CB8AC3E}">
        <p14:creationId xmlns:p14="http://schemas.microsoft.com/office/powerpoint/2010/main" val="1627631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BF938-F898-4394-94EA-9DAB8A34655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071B7CB-06F1-4414-84B2-86A7EBB6A8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64D015-1B2B-4E5C-BB3C-A370DF1989D5}"/>
              </a:ext>
            </a:extLst>
          </p:cNvPr>
          <p:cNvSpPr>
            <a:spLocks noGrp="1"/>
          </p:cNvSpPr>
          <p:nvPr>
            <p:ph type="dt" sz="half" idx="10"/>
          </p:nvPr>
        </p:nvSpPr>
        <p:spPr/>
        <p:txBody>
          <a:bodyPr/>
          <a:lstStyle/>
          <a:p>
            <a:fld id="{B58ED219-BF8C-5F40-BFA3-9463774D1FA3}" type="datetime1">
              <a:rPr lang="en-US" smtClean="0"/>
              <a:t>12/16/20</a:t>
            </a:fld>
            <a:endParaRPr lang="en-IN"/>
          </a:p>
        </p:txBody>
      </p:sp>
      <p:sp>
        <p:nvSpPr>
          <p:cNvPr id="5" name="Footer Placeholder 4">
            <a:extLst>
              <a:ext uri="{FF2B5EF4-FFF2-40B4-BE49-F238E27FC236}">
                <a16:creationId xmlns:a16="http://schemas.microsoft.com/office/drawing/2014/main" id="{3BDAF285-E7A5-4A8A-9CA7-5B775BCA5A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BE9807-D0C3-44A9-AC09-2394256B3DC0}"/>
              </a:ext>
            </a:extLst>
          </p:cNvPr>
          <p:cNvSpPr>
            <a:spLocks noGrp="1"/>
          </p:cNvSpPr>
          <p:nvPr>
            <p:ph type="sldNum" sz="quarter" idx="12"/>
          </p:nvPr>
        </p:nvSpPr>
        <p:spPr/>
        <p:txBody>
          <a:bodyPr/>
          <a:lstStyle/>
          <a:p>
            <a:fld id="{D6169F3E-3C4C-4D2F-858B-9E567E552FB2}" type="slidenum">
              <a:rPr lang="en-IN" smtClean="0"/>
              <a:t>‹#›</a:t>
            </a:fld>
            <a:endParaRPr lang="en-IN"/>
          </a:p>
        </p:txBody>
      </p:sp>
    </p:spTree>
    <p:extLst>
      <p:ext uri="{BB962C8B-B14F-4D97-AF65-F5344CB8AC3E}">
        <p14:creationId xmlns:p14="http://schemas.microsoft.com/office/powerpoint/2010/main" val="1711282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C0E97-E69F-43A1-85C3-93BA9C36E3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79DD07E-783D-4BCB-9304-307A21ED31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32F114-2E65-4D1F-B374-B4B4FAF633FA}"/>
              </a:ext>
            </a:extLst>
          </p:cNvPr>
          <p:cNvSpPr>
            <a:spLocks noGrp="1"/>
          </p:cNvSpPr>
          <p:nvPr>
            <p:ph type="dt" sz="half" idx="10"/>
          </p:nvPr>
        </p:nvSpPr>
        <p:spPr/>
        <p:txBody>
          <a:bodyPr/>
          <a:lstStyle/>
          <a:p>
            <a:fld id="{E906DC4E-0E22-2542-B0F5-A55BDBF36EDE}" type="datetime1">
              <a:rPr lang="en-US" smtClean="0"/>
              <a:t>12/16/20</a:t>
            </a:fld>
            <a:endParaRPr lang="en-IN"/>
          </a:p>
        </p:txBody>
      </p:sp>
      <p:sp>
        <p:nvSpPr>
          <p:cNvPr id="5" name="Footer Placeholder 4">
            <a:extLst>
              <a:ext uri="{FF2B5EF4-FFF2-40B4-BE49-F238E27FC236}">
                <a16:creationId xmlns:a16="http://schemas.microsoft.com/office/drawing/2014/main" id="{FB6F17DB-C1C6-471A-95D1-BA2DF9C11B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F5B95F-77F5-4304-98CF-1A25A027D973}"/>
              </a:ext>
            </a:extLst>
          </p:cNvPr>
          <p:cNvSpPr>
            <a:spLocks noGrp="1"/>
          </p:cNvSpPr>
          <p:nvPr>
            <p:ph type="sldNum" sz="quarter" idx="12"/>
          </p:nvPr>
        </p:nvSpPr>
        <p:spPr/>
        <p:txBody>
          <a:bodyPr/>
          <a:lstStyle/>
          <a:p>
            <a:fld id="{D6169F3E-3C4C-4D2F-858B-9E567E552FB2}" type="slidenum">
              <a:rPr lang="en-IN" smtClean="0"/>
              <a:t>‹#›</a:t>
            </a:fld>
            <a:endParaRPr lang="en-IN"/>
          </a:p>
        </p:txBody>
      </p:sp>
    </p:spTree>
    <p:extLst>
      <p:ext uri="{BB962C8B-B14F-4D97-AF65-F5344CB8AC3E}">
        <p14:creationId xmlns:p14="http://schemas.microsoft.com/office/powerpoint/2010/main" val="936658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96B37-5CE7-4704-B387-90D4498EDF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89FD51C-B3AD-419B-B5FD-9EC4C1383E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AB0311-6D6E-46A1-86E2-EE97CE33951A}"/>
              </a:ext>
            </a:extLst>
          </p:cNvPr>
          <p:cNvSpPr>
            <a:spLocks noGrp="1"/>
          </p:cNvSpPr>
          <p:nvPr>
            <p:ph type="dt" sz="half" idx="10"/>
          </p:nvPr>
        </p:nvSpPr>
        <p:spPr/>
        <p:txBody>
          <a:bodyPr/>
          <a:lstStyle/>
          <a:p>
            <a:fld id="{67F2CAD5-FC35-8F4B-A6D0-8AEE98BB8125}" type="datetime1">
              <a:rPr lang="en-US" smtClean="0"/>
              <a:t>12/16/20</a:t>
            </a:fld>
            <a:endParaRPr lang="en-IN"/>
          </a:p>
        </p:txBody>
      </p:sp>
      <p:sp>
        <p:nvSpPr>
          <p:cNvPr id="5" name="Footer Placeholder 4">
            <a:extLst>
              <a:ext uri="{FF2B5EF4-FFF2-40B4-BE49-F238E27FC236}">
                <a16:creationId xmlns:a16="http://schemas.microsoft.com/office/drawing/2014/main" id="{50F0F0FF-25ED-4025-8F3C-F39FCB8AE4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717C56-3278-44AF-88D3-32DCEE0D4E70}"/>
              </a:ext>
            </a:extLst>
          </p:cNvPr>
          <p:cNvSpPr>
            <a:spLocks noGrp="1"/>
          </p:cNvSpPr>
          <p:nvPr>
            <p:ph type="sldNum" sz="quarter" idx="12"/>
          </p:nvPr>
        </p:nvSpPr>
        <p:spPr/>
        <p:txBody>
          <a:bodyPr/>
          <a:lstStyle/>
          <a:p>
            <a:fld id="{D6169F3E-3C4C-4D2F-858B-9E567E552FB2}" type="slidenum">
              <a:rPr lang="en-IN" smtClean="0"/>
              <a:t>‹#›</a:t>
            </a:fld>
            <a:endParaRPr lang="en-IN"/>
          </a:p>
        </p:txBody>
      </p:sp>
    </p:spTree>
    <p:extLst>
      <p:ext uri="{BB962C8B-B14F-4D97-AF65-F5344CB8AC3E}">
        <p14:creationId xmlns:p14="http://schemas.microsoft.com/office/powerpoint/2010/main" val="3632520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9A1C5-AC47-4631-9805-4D522CA3F3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46518FF-C57A-4C1E-A808-A37DAC0E94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C26424-D1A2-4010-BFA5-B383F2E4B5B0}"/>
              </a:ext>
            </a:extLst>
          </p:cNvPr>
          <p:cNvSpPr>
            <a:spLocks noGrp="1"/>
          </p:cNvSpPr>
          <p:nvPr>
            <p:ph type="dt" sz="half" idx="10"/>
          </p:nvPr>
        </p:nvSpPr>
        <p:spPr/>
        <p:txBody>
          <a:bodyPr/>
          <a:lstStyle/>
          <a:p>
            <a:fld id="{BFD0FAE2-05E6-CF48-BC81-08C9D3D81652}" type="datetime1">
              <a:rPr lang="en-US" smtClean="0"/>
              <a:t>12/16/20</a:t>
            </a:fld>
            <a:endParaRPr lang="en-IN"/>
          </a:p>
        </p:txBody>
      </p:sp>
      <p:sp>
        <p:nvSpPr>
          <p:cNvPr id="5" name="Footer Placeholder 4">
            <a:extLst>
              <a:ext uri="{FF2B5EF4-FFF2-40B4-BE49-F238E27FC236}">
                <a16:creationId xmlns:a16="http://schemas.microsoft.com/office/drawing/2014/main" id="{480BD18F-DBE5-4EE5-BCB1-AB03A1F308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C27960-5555-4030-8C89-91F4A3B6CB70}"/>
              </a:ext>
            </a:extLst>
          </p:cNvPr>
          <p:cNvSpPr>
            <a:spLocks noGrp="1"/>
          </p:cNvSpPr>
          <p:nvPr>
            <p:ph type="sldNum" sz="quarter" idx="12"/>
          </p:nvPr>
        </p:nvSpPr>
        <p:spPr/>
        <p:txBody>
          <a:bodyPr/>
          <a:lstStyle/>
          <a:p>
            <a:fld id="{D6169F3E-3C4C-4D2F-858B-9E567E552FB2}" type="slidenum">
              <a:rPr lang="en-IN" smtClean="0"/>
              <a:t>‹#›</a:t>
            </a:fld>
            <a:endParaRPr lang="en-IN"/>
          </a:p>
        </p:txBody>
      </p:sp>
    </p:spTree>
    <p:extLst>
      <p:ext uri="{BB962C8B-B14F-4D97-AF65-F5344CB8AC3E}">
        <p14:creationId xmlns:p14="http://schemas.microsoft.com/office/powerpoint/2010/main" val="2913224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5C50B-9AF3-4210-9AFE-34F08E595C6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EDF01D-8E15-4B5D-A389-A854895D83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432F2A2-7FB0-4DD4-91A2-00A6E0ADBC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F283BDF-3B61-4D5A-AEDF-FADB7CC42495}"/>
              </a:ext>
            </a:extLst>
          </p:cNvPr>
          <p:cNvSpPr>
            <a:spLocks noGrp="1"/>
          </p:cNvSpPr>
          <p:nvPr>
            <p:ph type="dt" sz="half" idx="10"/>
          </p:nvPr>
        </p:nvSpPr>
        <p:spPr/>
        <p:txBody>
          <a:bodyPr/>
          <a:lstStyle/>
          <a:p>
            <a:fld id="{A91F9C6E-7A02-CA4C-BD23-6BA2F665FE5E}" type="datetime1">
              <a:rPr lang="en-US" smtClean="0"/>
              <a:t>12/16/20</a:t>
            </a:fld>
            <a:endParaRPr lang="en-IN"/>
          </a:p>
        </p:txBody>
      </p:sp>
      <p:sp>
        <p:nvSpPr>
          <p:cNvPr id="6" name="Footer Placeholder 5">
            <a:extLst>
              <a:ext uri="{FF2B5EF4-FFF2-40B4-BE49-F238E27FC236}">
                <a16:creationId xmlns:a16="http://schemas.microsoft.com/office/drawing/2014/main" id="{D5E2DD06-C2E9-4F34-A4FD-4AC433CD792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539CC89-5429-4B8B-AD89-17650AD4BF3F}"/>
              </a:ext>
            </a:extLst>
          </p:cNvPr>
          <p:cNvSpPr>
            <a:spLocks noGrp="1"/>
          </p:cNvSpPr>
          <p:nvPr>
            <p:ph type="sldNum" sz="quarter" idx="12"/>
          </p:nvPr>
        </p:nvSpPr>
        <p:spPr/>
        <p:txBody>
          <a:bodyPr/>
          <a:lstStyle/>
          <a:p>
            <a:fld id="{D6169F3E-3C4C-4D2F-858B-9E567E552FB2}" type="slidenum">
              <a:rPr lang="en-IN" smtClean="0"/>
              <a:t>‹#›</a:t>
            </a:fld>
            <a:endParaRPr lang="en-IN"/>
          </a:p>
        </p:txBody>
      </p:sp>
    </p:spTree>
    <p:extLst>
      <p:ext uri="{BB962C8B-B14F-4D97-AF65-F5344CB8AC3E}">
        <p14:creationId xmlns:p14="http://schemas.microsoft.com/office/powerpoint/2010/main" val="769609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05D3-B755-4548-882F-D278504B153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7668FE-96B6-4E0E-BC01-2630E2816F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B3E5E4-6C8E-492E-AB1E-85B2C757CA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F28ECD7-83E3-4FCC-ABEA-F5A145852B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0F183A-5D4B-4832-A1EC-B7FA14BAC1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7A8BF82-87BF-4A2F-AC0D-052F47626CAE}"/>
              </a:ext>
            </a:extLst>
          </p:cNvPr>
          <p:cNvSpPr>
            <a:spLocks noGrp="1"/>
          </p:cNvSpPr>
          <p:nvPr>
            <p:ph type="dt" sz="half" idx="10"/>
          </p:nvPr>
        </p:nvSpPr>
        <p:spPr/>
        <p:txBody>
          <a:bodyPr/>
          <a:lstStyle/>
          <a:p>
            <a:fld id="{EB928B44-5C5D-1448-9F6E-C922BD5DAB97}" type="datetime1">
              <a:rPr lang="en-US" smtClean="0"/>
              <a:t>12/16/20</a:t>
            </a:fld>
            <a:endParaRPr lang="en-IN"/>
          </a:p>
        </p:txBody>
      </p:sp>
      <p:sp>
        <p:nvSpPr>
          <p:cNvPr id="8" name="Footer Placeholder 7">
            <a:extLst>
              <a:ext uri="{FF2B5EF4-FFF2-40B4-BE49-F238E27FC236}">
                <a16:creationId xmlns:a16="http://schemas.microsoft.com/office/drawing/2014/main" id="{452F360C-AAE8-4EA4-A470-4DBA801A744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3F2486A-CDBD-4719-BA8A-7F60971DE27A}"/>
              </a:ext>
            </a:extLst>
          </p:cNvPr>
          <p:cNvSpPr>
            <a:spLocks noGrp="1"/>
          </p:cNvSpPr>
          <p:nvPr>
            <p:ph type="sldNum" sz="quarter" idx="12"/>
          </p:nvPr>
        </p:nvSpPr>
        <p:spPr/>
        <p:txBody>
          <a:bodyPr/>
          <a:lstStyle/>
          <a:p>
            <a:fld id="{D6169F3E-3C4C-4D2F-858B-9E567E552FB2}" type="slidenum">
              <a:rPr lang="en-IN" smtClean="0"/>
              <a:t>‹#›</a:t>
            </a:fld>
            <a:endParaRPr lang="en-IN"/>
          </a:p>
        </p:txBody>
      </p:sp>
    </p:spTree>
    <p:extLst>
      <p:ext uri="{BB962C8B-B14F-4D97-AF65-F5344CB8AC3E}">
        <p14:creationId xmlns:p14="http://schemas.microsoft.com/office/powerpoint/2010/main" val="1905454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2D74D-91C1-4774-90F0-02CC7E3D495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B78E49D-86E6-4FE7-9AE0-A062E0B3A2CE}"/>
              </a:ext>
            </a:extLst>
          </p:cNvPr>
          <p:cNvSpPr>
            <a:spLocks noGrp="1"/>
          </p:cNvSpPr>
          <p:nvPr>
            <p:ph type="dt" sz="half" idx="10"/>
          </p:nvPr>
        </p:nvSpPr>
        <p:spPr/>
        <p:txBody>
          <a:bodyPr/>
          <a:lstStyle/>
          <a:p>
            <a:fld id="{6393A20E-5726-E948-9945-4A231013E802}" type="datetime1">
              <a:rPr lang="en-US" smtClean="0"/>
              <a:t>12/16/20</a:t>
            </a:fld>
            <a:endParaRPr lang="en-IN"/>
          </a:p>
        </p:txBody>
      </p:sp>
      <p:sp>
        <p:nvSpPr>
          <p:cNvPr id="4" name="Footer Placeholder 3">
            <a:extLst>
              <a:ext uri="{FF2B5EF4-FFF2-40B4-BE49-F238E27FC236}">
                <a16:creationId xmlns:a16="http://schemas.microsoft.com/office/drawing/2014/main" id="{89F56F7B-F50A-480E-9A85-A32B205BD9D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6873A83-80D6-4CDC-A4EC-80039EFDCFC3}"/>
              </a:ext>
            </a:extLst>
          </p:cNvPr>
          <p:cNvSpPr>
            <a:spLocks noGrp="1"/>
          </p:cNvSpPr>
          <p:nvPr>
            <p:ph type="sldNum" sz="quarter" idx="12"/>
          </p:nvPr>
        </p:nvSpPr>
        <p:spPr/>
        <p:txBody>
          <a:bodyPr/>
          <a:lstStyle/>
          <a:p>
            <a:fld id="{D6169F3E-3C4C-4D2F-858B-9E567E552FB2}" type="slidenum">
              <a:rPr lang="en-IN" smtClean="0"/>
              <a:t>‹#›</a:t>
            </a:fld>
            <a:endParaRPr lang="en-IN"/>
          </a:p>
        </p:txBody>
      </p:sp>
    </p:spTree>
    <p:extLst>
      <p:ext uri="{BB962C8B-B14F-4D97-AF65-F5344CB8AC3E}">
        <p14:creationId xmlns:p14="http://schemas.microsoft.com/office/powerpoint/2010/main" val="3290124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B6B25-C444-4EE8-88BF-AD312491605D}"/>
              </a:ext>
            </a:extLst>
          </p:cNvPr>
          <p:cNvSpPr>
            <a:spLocks noGrp="1"/>
          </p:cNvSpPr>
          <p:nvPr>
            <p:ph type="dt" sz="half" idx="10"/>
          </p:nvPr>
        </p:nvSpPr>
        <p:spPr/>
        <p:txBody>
          <a:bodyPr/>
          <a:lstStyle/>
          <a:p>
            <a:fld id="{002272BF-9526-9242-8E75-C355959A170B}" type="datetime1">
              <a:rPr lang="en-US" smtClean="0"/>
              <a:t>12/16/20</a:t>
            </a:fld>
            <a:endParaRPr lang="en-IN"/>
          </a:p>
        </p:txBody>
      </p:sp>
      <p:sp>
        <p:nvSpPr>
          <p:cNvPr id="3" name="Footer Placeholder 2">
            <a:extLst>
              <a:ext uri="{FF2B5EF4-FFF2-40B4-BE49-F238E27FC236}">
                <a16:creationId xmlns:a16="http://schemas.microsoft.com/office/drawing/2014/main" id="{0EFAE93B-B7DF-4F89-AFD5-256D85B2447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3686E43-630F-48FD-88AA-696FD345B447}"/>
              </a:ext>
            </a:extLst>
          </p:cNvPr>
          <p:cNvSpPr>
            <a:spLocks noGrp="1"/>
          </p:cNvSpPr>
          <p:nvPr>
            <p:ph type="sldNum" sz="quarter" idx="12"/>
          </p:nvPr>
        </p:nvSpPr>
        <p:spPr/>
        <p:txBody>
          <a:bodyPr/>
          <a:lstStyle/>
          <a:p>
            <a:fld id="{D6169F3E-3C4C-4D2F-858B-9E567E552FB2}" type="slidenum">
              <a:rPr lang="en-IN" smtClean="0"/>
              <a:t>‹#›</a:t>
            </a:fld>
            <a:endParaRPr lang="en-IN"/>
          </a:p>
        </p:txBody>
      </p:sp>
    </p:spTree>
    <p:extLst>
      <p:ext uri="{BB962C8B-B14F-4D97-AF65-F5344CB8AC3E}">
        <p14:creationId xmlns:p14="http://schemas.microsoft.com/office/powerpoint/2010/main" val="462466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4190D-FC22-4B99-ABB3-C60FE2E019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F4A8451-D90B-45C6-AC68-06B6A333DD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D716F31-AB80-4A72-8510-A853AE139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C1A5A0-C9E4-4333-9A01-7E4B30F9EC75}"/>
              </a:ext>
            </a:extLst>
          </p:cNvPr>
          <p:cNvSpPr>
            <a:spLocks noGrp="1"/>
          </p:cNvSpPr>
          <p:nvPr>
            <p:ph type="dt" sz="half" idx="10"/>
          </p:nvPr>
        </p:nvSpPr>
        <p:spPr/>
        <p:txBody>
          <a:bodyPr/>
          <a:lstStyle/>
          <a:p>
            <a:fld id="{738F1240-9C95-6F48-8F84-9C42DB0B8695}" type="datetime1">
              <a:rPr lang="en-US" smtClean="0"/>
              <a:t>12/16/20</a:t>
            </a:fld>
            <a:endParaRPr lang="en-IN"/>
          </a:p>
        </p:txBody>
      </p:sp>
      <p:sp>
        <p:nvSpPr>
          <p:cNvPr id="6" name="Footer Placeholder 5">
            <a:extLst>
              <a:ext uri="{FF2B5EF4-FFF2-40B4-BE49-F238E27FC236}">
                <a16:creationId xmlns:a16="http://schemas.microsoft.com/office/drawing/2014/main" id="{64C1F138-F22C-40A8-92A2-DEF04FA4AA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4BE5B60-2CCC-4E27-86D8-32410278328A}"/>
              </a:ext>
            </a:extLst>
          </p:cNvPr>
          <p:cNvSpPr>
            <a:spLocks noGrp="1"/>
          </p:cNvSpPr>
          <p:nvPr>
            <p:ph type="sldNum" sz="quarter" idx="12"/>
          </p:nvPr>
        </p:nvSpPr>
        <p:spPr/>
        <p:txBody>
          <a:bodyPr/>
          <a:lstStyle/>
          <a:p>
            <a:fld id="{D6169F3E-3C4C-4D2F-858B-9E567E552FB2}" type="slidenum">
              <a:rPr lang="en-IN" smtClean="0"/>
              <a:t>‹#›</a:t>
            </a:fld>
            <a:endParaRPr lang="en-IN"/>
          </a:p>
        </p:txBody>
      </p:sp>
    </p:spTree>
    <p:extLst>
      <p:ext uri="{BB962C8B-B14F-4D97-AF65-F5344CB8AC3E}">
        <p14:creationId xmlns:p14="http://schemas.microsoft.com/office/powerpoint/2010/main" val="2203764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21E8B-C173-4DB6-B6AC-0291DBF248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23AA753-871F-4D4E-BF0E-5BE9B0AF93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84BCFEB-066F-44E5-9D3C-42C9077E87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1E8761-7874-4BD6-8BC4-EFC8B4CD6C3D}"/>
              </a:ext>
            </a:extLst>
          </p:cNvPr>
          <p:cNvSpPr>
            <a:spLocks noGrp="1"/>
          </p:cNvSpPr>
          <p:nvPr>
            <p:ph type="dt" sz="half" idx="10"/>
          </p:nvPr>
        </p:nvSpPr>
        <p:spPr/>
        <p:txBody>
          <a:bodyPr/>
          <a:lstStyle/>
          <a:p>
            <a:fld id="{0236DE74-2D3F-454C-95E0-728E4077DBE5}" type="datetime1">
              <a:rPr lang="en-US" smtClean="0"/>
              <a:t>12/16/20</a:t>
            </a:fld>
            <a:endParaRPr lang="en-IN"/>
          </a:p>
        </p:txBody>
      </p:sp>
      <p:sp>
        <p:nvSpPr>
          <p:cNvPr id="6" name="Footer Placeholder 5">
            <a:extLst>
              <a:ext uri="{FF2B5EF4-FFF2-40B4-BE49-F238E27FC236}">
                <a16:creationId xmlns:a16="http://schemas.microsoft.com/office/drawing/2014/main" id="{5FFFB56A-8174-489B-A2D0-3D272238DEC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2951191-7F9B-4672-9B20-7C213F21FDD6}"/>
              </a:ext>
            </a:extLst>
          </p:cNvPr>
          <p:cNvSpPr>
            <a:spLocks noGrp="1"/>
          </p:cNvSpPr>
          <p:nvPr>
            <p:ph type="sldNum" sz="quarter" idx="12"/>
          </p:nvPr>
        </p:nvSpPr>
        <p:spPr/>
        <p:txBody>
          <a:bodyPr/>
          <a:lstStyle/>
          <a:p>
            <a:fld id="{D6169F3E-3C4C-4D2F-858B-9E567E552FB2}" type="slidenum">
              <a:rPr lang="en-IN" smtClean="0"/>
              <a:t>‹#›</a:t>
            </a:fld>
            <a:endParaRPr lang="en-IN"/>
          </a:p>
        </p:txBody>
      </p:sp>
    </p:spTree>
    <p:extLst>
      <p:ext uri="{BB962C8B-B14F-4D97-AF65-F5344CB8AC3E}">
        <p14:creationId xmlns:p14="http://schemas.microsoft.com/office/powerpoint/2010/main" val="2452734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6916DB-690C-4B96-B53B-E2643D3E95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C45E25C-E12B-439E-9D57-1561646F20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46AB7A-5188-4C00-BAE4-D1F6525150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7C02-C147-454A-8C06-C6E3DC75CFF7}" type="datetime1">
              <a:rPr lang="en-US" smtClean="0"/>
              <a:t>12/16/20</a:t>
            </a:fld>
            <a:endParaRPr lang="en-IN"/>
          </a:p>
        </p:txBody>
      </p:sp>
      <p:sp>
        <p:nvSpPr>
          <p:cNvPr id="5" name="Footer Placeholder 4">
            <a:extLst>
              <a:ext uri="{FF2B5EF4-FFF2-40B4-BE49-F238E27FC236}">
                <a16:creationId xmlns:a16="http://schemas.microsoft.com/office/drawing/2014/main" id="{AD8F0DB7-CE94-4BC9-990F-AE9371E018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52E69FD-1BF8-4236-9C40-79E7E3091D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169F3E-3C4C-4D2F-858B-9E567E552FB2}" type="slidenum">
              <a:rPr lang="en-IN" smtClean="0"/>
              <a:t>‹#›</a:t>
            </a:fld>
            <a:endParaRPr lang="en-IN"/>
          </a:p>
        </p:txBody>
      </p:sp>
    </p:spTree>
    <p:extLst>
      <p:ext uri="{BB962C8B-B14F-4D97-AF65-F5344CB8AC3E}">
        <p14:creationId xmlns:p14="http://schemas.microsoft.com/office/powerpoint/2010/main" val="24890268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17" Type="http://schemas.openxmlformats.org/officeDocument/2006/relationships/image" Target="../media/image85.png"/><Relationship Id="rId2" Type="http://schemas.openxmlformats.org/officeDocument/2006/relationships/notesSlide" Target="../notesSlides/notesSlide10.xml"/><Relationship Id="rId16" Type="http://schemas.openxmlformats.org/officeDocument/2006/relationships/image" Target="../media/image84.svg"/><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 Id="rId14" Type="http://schemas.openxmlformats.org/officeDocument/2006/relationships/image" Target="../media/image82.svg"/></Relationships>
</file>

<file path=ppt/slides/_rels/slide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blogs.sussex.ac.uk/tel/" TargetMode="Externa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9.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towardsdatascience.com/a-comprehensive-guide-to-convolutional-neural-networks-the-eli5-way-3bd2b1164a53" TargetMode="External"/><Relationship Id="rId4" Type="http://schemas.openxmlformats.org/officeDocument/2006/relationships/image" Target="https://miro.medium.com/max/1052/1*GcI7G-JLAQiEoCON7xFbhg.gif"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90.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towardsdatascience.com/a-comprehensive-guide-to-convolutional-neural-networks-the-eli5-way-3bd2b1164a53" TargetMode="External"/><Relationship Id="rId4" Type="http://schemas.openxmlformats.org/officeDocument/2006/relationships/image" Target="https://miro.medium.com/max/2560/1*ciDgQEjViWLnCbmX-EeSrA.gi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towardsdatascience.com/a-comprehensive-guide-to-convolutional-neural-networks-the-eli5-way-3bd2b1164a53" TargetMode="External"/><Relationship Id="rId4" Type="http://schemas.openxmlformats.org/officeDocument/2006/relationships/image" Target="https://miro.medium.com/max/792/1*uoWYsCV5vBU8SHFPAPao-w.gif"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towardsdatascience.com/a-comprehensive-guide-to-convolutional-neural-networks-the-eli5-way-3bd2b1164a53" TargetMode="External"/><Relationship Id="rId4" Type="http://schemas.openxmlformats.org/officeDocument/2006/relationships/image" Target="https://miro.medium.com/max/1604/1*kToStLowjokojIQ7pY2ynQ.jpe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tats.stackexchange.com/questions/146413/why-convolutional-neural-networks-belong-to-deep-learning"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towardsdatascience.com/a-comprehensive-hands-on-guide-to-transfer-learning-with-real-world-applications-in-deep-learning-212bf3b2f27a"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jp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gif"/><Relationship Id="rId11" Type="http://schemas.openxmlformats.org/officeDocument/2006/relationships/image" Target="../media/image11.png"/><Relationship Id="rId5" Type="http://schemas.openxmlformats.org/officeDocument/2006/relationships/image" Target="../media/image5.sv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96.png"/></Relationships>
</file>

<file path=ppt/slides/_rels/slide2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2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pngall.com/thank-you-png" TargetMode="External"/><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ansdosage.blogspot.com/2012/07/anything-left.html"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zindi.africa/competitions/sbtic-animal-classification" TargetMode="External"/><Relationship Id="rId13" Type="http://schemas.openxmlformats.org/officeDocument/2006/relationships/image" Target="../media/image24.jpeg"/><Relationship Id="rId3" Type="http://schemas.openxmlformats.org/officeDocument/2006/relationships/image" Target="../media/image15.jpeg"/><Relationship Id="rId7" Type="http://schemas.openxmlformats.org/officeDocument/2006/relationships/image" Target="../media/image19.jpeg"/><Relationship Id="rId12" Type="http://schemas.openxmlformats.org/officeDocument/2006/relationships/image" Target="../media/image23.svg"/><Relationship Id="rId17" Type="http://schemas.openxmlformats.org/officeDocument/2006/relationships/image" Target="../media/image28.svg"/><Relationship Id="rId2" Type="http://schemas.openxmlformats.org/officeDocument/2006/relationships/notesSlide" Target="../notesSlides/notesSlide3.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2.png"/><Relationship Id="rId5" Type="http://schemas.openxmlformats.org/officeDocument/2006/relationships/image" Target="../media/image17.jpeg"/><Relationship Id="rId15" Type="http://schemas.openxmlformats.org/officeDocument/2006/relationships/image" Target="../media/image26.svg"/><Relationship Id="rId10" Type="http://schemas.openxmlformats.org/officeDocument/2006/relationships/image" Target="../media/image21.svg"/><Relationship Id="rId4" Type="http://schemas.openxmlformats.org/officeDocument/2006/relationships/image" Target="../media/image16.jpeg"/><Relationship Id="rId9" Type="http://schemas.openxmlformats.org/officeDocument/2006/relationships/image" Target="../media/image20.png"/><Relationship Id="rId1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9.svg"/><Relationship Id="rId3" Type="http://schemas.openxmlformats.org/officeDocument/2006/relationships/image" Target="../media/image30.gif"/><Relationship Id="rId7" Type="http://schemas.openxmlformats.org/officeDocument/2006/relationships/image" Target="../media/image34.svg"/><Relationship Id="rId12"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7.jpg"/><Relationship Id="rId5" Type="http://schemas.openxmlformats.org/officeDocument/2006/relationships/image" Target="../media/image32.svg"/><Relationship Id="rId10" Type="http://schemas.openxmlformats.org/officeDocument/2006/relationships/hyperlink" Target="https://medium.com/@ageitgey/machine-learning-is-fun-part-3-deep-learning-and-convolutional-neural-networks-f40359318721" TargetMode="External"/><Relationship Id="rId4" Type="http://schemas.openxmlformats.org/officeDocument/2006/relationships/image" Target="../media/image31.png"/><Relationship Id="rId9" Type="http://schemas.openxmlformats.org/officeDocument/2006/relationships/image" Target="../media/image36.sv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53.jpg"/><Relationship Id="rId13" Type="http://schemas.openxmlformats.org/officeDocument/2006/relationships/image" Target="../media/image58.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56.jpg"/><Relationship Id="rId5" Type="http://schemas.openxmlformats.org/officeDocument/2006/relationships/diagramQuickStyle" Target="../diagrams/quickStyle1.xml"/><Relationship Id="rId10" Type="http://schemas.openxmlformats.org/officeDocument/2006/relationships/image" Target="../media/image55.jpeg"/><Relationship Id="rId4" Type="http://schemas.openxmlformats.org/officeDocument/2006/relationships/diagramLayout" Target="../diagrams/layout1.xml"/><Relationship Id="rId9" Type="http://schemas.openxmlformats.org/officeDocument/2006/relationships/image" Target="../media/image54.jpg"/><Relationship Id="rId14" Type="http://schemas.openxmlformats.org/officeDocument/2006/relationships/image" Target="../media/image59.png"/></Relationships>
</file>

<file path=ppt/slides/_rels/slide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svg"/><Relationship Id="rId3" Type="http://schemas.openxmlformats.org/officeDocument/2006/relationships/image" Target="../media/image60.png"/><Relationship Id="rId7" Type="http://schemas.openxmlformats.org/officeDocument/2006/relationships/image" Target="../media/image64.svg"/><Relationship Id="rId12"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svg"/><Relationship Id="rId5" Type="http://schemas.openxmlformats.org/officeDocument/2006/relationships/image" Target="../media/image62.sv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F60691-CC98-4B7C-8301-2648C996C0A6}"/>
              </a:ext>
            </a:extLst>
          </p:cNvPr>
          <p:cNvSpPr>
            <a:spLocks noGrp="1"/>
          </p:cNvSpPr>
          <p:nvPr>
            <p:ph type="title"/>
          </p:nvPr>
        </p:nvSpPr>
        <p:spPr>
          <a:xfrm>
            <a:off x="728663" y="618386"/>
            <a:ext cx="4505552" cy="3125409"/>
          </a:xfrm>
        </p:spPr>
        <p:txBody>
          <a:bodyPr vert="horz" lIns="91440" tIns="45720" rIns="91440" bIns="45720" rtlCol="0" anchor="ctr">
            <a:normAutofit/>
          </a:bodyPr>
          <a:lstStyle/>
          <a:p>
            <a:pPr algn="ctr">
              <a:lnSpc>
                <a:spcPct val="150000"/>
              </a:lnSpc>
              <a:spcBef>
                <a:spcPts val="600"/>
              </a:spcBef>
              <a:spcAft>
                <a:spcPts val="1200"/>
              </a:spcAft>
            </a:pPr>
            <a:r>
              <a:rPr lang="en-US" sz="3200" b="1" i="0" dirty="0">
                <a:solidFill>
                  <a:schemeClr val="bg1"/>
                </a:solidFill>
                <a:effectLst/>
              </a:rPr>
              <a:t>Image Classification:</a:t>
            </a:r>
            <a:br>
              <a:rPr lang="en-US" sz="3200" b="1" i="0" dirty="0">
                <a:solidFill>
                  <a:schemeClr val="bg1"/>
                </a:solidFill>
                <a:effectLst/>
              </a:rPr>
            </a:br>
            <a:r>
              <a:rPr lang="en-US" sz="3200" b="1" i="0" dirty="0">
                <a:solidFill>
                  <a:schemeClr val="bg1"/>
                </a:solidFill>
                <a:effectLst/>
              </a:rPr>
              <a:t>Zebra vs Elephant</a:t>
            </a:r>
            <a:br>
              <a:rPr lang="en-US" sz="2800" b="1" i="0" dirty="0">
                <a:solidFill>
                  <a:schemeClr val="bg1"/>
                </a:solidFill>
                <a:effectLst/>
              </a:rPr>
            </a:br>
            <a:r>
              <a:rPr lang="en-US" sz="2400" dirty="0">
                <a:solidFill>
                  <a:schemeClr val="bg1"/>
                </a:solidFill>
              </a:rPr>
              <a:t>with </a:t>
            </a:r>
            <a:br>
              <a:rPr lang="en-US" sz="2400" dirty="0">
                <a:solidFill>
                  <a:schemeClr val="bg1"/>
                </a:solidFill>
              </a:rPr>
            </a:br>
            <a:r>
              <a:rPr lang="en-US" sz="2400" dirty="0">
                <a:solidFill>
                  <a:schemeClr val="bg1"/>
                </a:solidFill>
              </a:rPr>
              <a:t>Computer Vision Techniques</a:t>
            </a:r>
          </a:p>
        </p:txBody>
      </p:sp>
      <p:sp>
        <p:nvSpPr>
          <p:cNvPr id="16" name="Freeform: Shape 15">
            <a:extLst>
              <a:ext uri="{FF2B5EF4-FFF2-40B4-BE49-F238E27FC236}">
                <a16:creationId xmlns:a16="http://schemas.microsoft.com/office/drawing/2014/main" id="{0277405F-0B4F-4418-B773-1B38814125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0421" y="226893"/>
            <a:ext cx="5968658" cy="6085007"/>
          </a:xfrm>
          <a:custGeom>
            <a:avLst/>
            <a:gdLst>
              <a:gd name="connsiteX0" fmla="*/ 0 w 5968658"/>
              <a:gd name="connsiteY0" fmla="*/ 0 h 6085007"/>
              <a:gd name="connsiteX1" fmla="*/ 3557919 w 5968658"/>
              <a:gd name="connsiteY1" fmla="*/ 0 h 6085007"/>
              <a:gd name="connsiteX2" fmla="*/ 3557919 w 5968658"/>
              <a:gd name="connsiteY2" fmla="*/ 2195749 h 6085007"/>
              <a:gd name="connsiteX3" fmla="*/ 5968658 w 5968658"/>
              <a:gd name="connsiteY3" fmla="*/ 2195749 h 6085007"/>
              <a:gd name="connsiteX4" fmla="*/ 5968658 w 5968658"/>
              <a:gd name="connsiteY4" fmla="*/ 6085007 h 6085007"/>
              <a:gd name="connsiteX5" fmla="*/ 2058230 w 5968658"/>
              <a:gd name="connsiteY5" fmla="*/ 6085007 h 6085007"/>
              <a:gd name="connsiteX6" fmla="*/ 2058230 w 5968658"/>
              <a:gd name="connsiteY6" fmla="*/ 3538657 h 6085007"/>
              <a:gd name="connsiteX7" fmla="*/ 0 w 5968658"/>
              <a:gd name="connsiteY7" fmla="*/ 3538657 h 608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8658" h="6085007">
                <a:moveTo>
                  <a:pt x="0" y="0"/>
                </a:moveTo>
                <a:lnTo>
                  <a:pt x="3557919" y="0"/>
                </a:lnTo>
                <a:lnTo>
                  <a:pt x="3557919" y="2195749"/>
                </a:lnTo>
                <a:lnTo>
                  <a:pt x="5968658" y="2195749"/>
                </a:lnTo>
                <a:lnTo>
                  <a:pt x="5968658" y="6085007"/>
                </a:lnTo>
                <a:lnTo>
                  <a:pt x="2058230" y="6085007"/>
                </a:lnTo>
                <a:lnTo>
                  <a:pt x="2058230" y="3538657"/>
                </a:lnTo>
                <a:lnTo>
                  <a:pt x="0" y="3538657"/>
                </a:lnTo>
                <a:close/>
              </a:path>
            </a:pathLst>
          </a:custGeom>
          <a:solidFill>
            <a:schemeClr val="tx1">
              <a:lumMod val="95000"/>
              <a:lumOff val="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a:extLst>
              <a:ext uri="{FF2B5EF4-FFF2-40B4-BE49-F238E27FC236}">
                <a16:creationId xmlns:a16="http://schemas.microsoft.com/office/drawing/2014/main" id="{8C7EF2BD-E54D-494E-AC71-4F8A23CA5F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398" y="2663211"/>
            <a:ext cx="2700935" cy="3408121"/>
          </a:xfrm>
          <a:prstGeom prst="rect">
            <a:avLst/>
          </a:prstGeom>
        </p:spPr>
      </p:pic>
      <p:pic>
        <p:nvPicPr>
          <p:cNvPr id="7" name="Picture 6" descr="A close up of a zebra&#10;&#10;Description automatically generated">
            <a:extLst>
              <a:ext uri="{FF2B5EF4-FFF2-40B4-BE49-F238E27FC236}">
                <a16:creationId xmlns:a16="http://schemas.microsoft.com/office/drawing/2014/main" id="{C36D7F38-24F5-42CD-8423-1CF41AAF40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9832" y="496673"/>
            <a:ext cx="2999096" cy="2999096"/>
          </a:xfrm>
          <a:prstGeom prst="rect">
            <a:avLst/>
          </a:prstGeom>
        </p:spPr>
      </p:pic>
      <p:sp>
        <p:nvSpPr>
          <p:cNvPr id="10" name="TextBox 9">
            <a:extLst>
              <a:ext uri="{FF2B5EF4-FFF2-40B4-BE49-F238E27FC236}">
                <a16:creationId xmlns:a16="http://schemas.microsoft.com/office/drawing/2014/main" id="{58BD5B00-E9F5-4DFB-BDA0-FC6B0E3BBDAA}"/>
              </a:ext>
            </a:extLst>
          </p:cNvPr>
          <p:cNvSpPr txBox="1"/>
          <p:nvPr/>
        </p:nvSpPr>
        <p:spPr>
          <a:xfrm>
            <a:off x="1130247" y="3868947"/>
            <a:ext cx="3208391" cy="2492990"/>
          </a:xfrm>
          <a:prstGeom prst="rect">
            <a:avLst/>
          </a:prstGeom>
          <a:noFill/>
        </p:spPr>
        <p:txBody>
          <a:bodyPr wrap="square" rtlCol="0">
            <a:spAutoFit/>
          </a:bodyPr>
          <a:lstStyle/>
          <a:p>
            <a:pPr>
              <a:spcAft>
                <a:spcPts val="600"/>
              </a:spcAft>
            </a:pPr>
            <a:r>
              <a:rPr lang="en-IN" sz="1800" dirty="0">
                <a:solidFill>
                  <a:srgbClr val="FFC000"/>
                </a:solidFill>
              </a:rPr>
              <a:t>DS 862: Machine Learning</a:t>
            </a:r>
          </a:p>
          <a:p>
            <a:pPr>
              <a:spcAft>
                <a:spcPts val="600"/>
              </a:spcAft>
            </a:pPr>
            <a:r>
              <a:rPr lang="en-IN" dirty="0">
                <a:solidFill>
                  <a:srgbClr val="FFC000"/>
                </a:solidFill>
              </a:rPr>
              <a:t>INSTRUCTOR: </a:t>
            </a:r>
          </a:p>
          <a:p>
            <a:pPr>
              <a:spcAft>
                <a:spcPts val="600"/>
              </a:spcAft>
            </a:pPr>
            <a:r>
              <a:rPr lang="en-IN" dirty="0">
                <a:solidFill>
                  <a:srgbClr val="FFC000"/>
                </a:solidFill>
              </a:rPr>
              <a:t>Prof. Rex Cheung</a:t>
            </a:r>
          </a:p>
          <a:p>
            <a:pPr>
              <a:spcAft>
                <a:spcPts val="600"/>
              </a:spcAft>
            </a:pPr>
            <a:endParaRPr lang="en-IN" sz="1800" dirty="0">
              <a:solidFill>
                <a:srgbClr val="FFC000"/>
              </a:solidFill>
            </a:endParaRPr>
          </a:p>
          <a:p>
            <a:pPr>
              <a:spcAft>
                <a:spcPts val="600"/>
              </a:spcAft>
            </a:pPr>
            <a:r>
              <a:rPr lang="en-IN" sz="1800" dirty="0">
                <a:solidFill>
                  <a:srgbClr val="FFC000"/>
                </a:solidFill>
              </a:rPr>
              <a:t>BY:</a:t>
            </a:r>
          </a:p>
          <a:p>
            <a:pPr>
              <a:spcAft>
                <a:spcPts val="600"/>
              </a:spcAft>
            </a:pPr>
            <a:r>
              <a:rPr lang="en-IN" sz="1800" dirty="0">
                <a:solidFill>
                  <a:srgbClr val="FFC000"/>
                </a:solidFill>
              </a:rPr>
              <a:t>Swati Kohli </a:t>
            </a:r>
          </a:p>
          <a:p>
            <a:pPr>
              <a:spcAft>
                <a:spcPts val="600"/>
              </a:spcAft>
            </a:pPr>
            <a:r>
              <a:rPr lang="en-IN" sz="1800" dirty="0">
                <a:solidFill>
                  <a:srgbClr val="FFC000"/>
                </a:solidFill>
              </a:rPr>
              <a:t>Poonam Patil</a:t>
            </a:r>
            <a:endParaRPr lang="en-IN" dirty="0"/>
          </a:p>
        </p:txBody>
      </p:sp>
      <p:sp>
        <p:nvSpPr>
          <p:cNvPr id="3" name="Slide Number Placeholder 2">
            <a:extLst>
              <a:ext uri="{FF2B5EF4-FFF2-40B4-BE49-F238E27FC236}">
                <a16:creationId xmlns:a16="http://schemas.microsoft.com/office/drawing/2014/main" id="{ECC7EAFF-1445-F44B-98C4-C38ABF65A7E9}"/>
              </a:ext>
            </a:extLst>
          </p:cNvPr>
          <p:cNvSpPr>
            <a:spLocks noGrp="1"/>
          </p:cNvSpPr>
          <p:nvPr>
            <p:ph type="sldNum" sz="quarter" idx="12"/>
          </p:nvPr>
        </p:nvSpPr>
        <p:spPr/>
        <p:txBody>
          <a:bodyPr/>
          <a:lstStyle/>
          <a:p>
            <a:fld id="{D6169F3E-3C4C-4D2F-858B-9E567E552FB2}" type="slidenum">
              <a:rPr lang="en-IN" smtClean="0"/>
              <a:t>1</a:t>
            </a:fld>
            <a:endParaRPr lang="en-IN"/>
          </a:p>
        </p:txBody>
      </p:sp>
    </p:spTree>
    <p:extLst>
      <p:ext uri="{BB962C8B-B14F-4D97-AF65-F5344CB8AC3E}">
        <p14:creationId xmlns:p14="http://schemas.microsoft.com/office/powerpoint/2010/main" val="515152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0E1F6B-5F9E-48E6-B7C4-40755FC0789B}"/>
              </a:ext>
            </a:extLst>
          </p:cNvPr>
          <p:cNvSpPr>
            <a:spLocks noGrp="1"/>
          </p:cNvSpPr>
          <p:nvPr>
            <p:ph type="title"/>
          </p:nvPr>
        </p:nvSpPr>
        <p:spPr>
          <a:xfrm>
            <a:off x="762000" y="559678"/>
            <a:ext cx="3567915" cy="881846"/>
          </a:xfrm>
        </p:spPr>
        <p:txBody>
          <a:bodyPr anchor="t">
            <a:normAutofit/>
          </a:bodyPr>
          <a:lstStyle/>
          <a:p>
            <a:r>
              <a:rPr lang="en-IN" dirty="0">
                <a:solidFill>
                  <a:schemeClr val="bg1"/>
                </a:solidFill>
              </a:rPr>
              <a:t>Work flow</a:t>
            </a: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069DB583-3D80-4132-9CD7-EC99367EF3C3}"/>
              </a:ext>
            </a:extLst>
          </p:cNvPr>
          <p:cNvSpPr/>
          <p:nvPr/>
        </p:nvSpPr>
        <p:spPr>
          <a:xfrm>
            <a:off x="5181600" y="568808"/>
            <a:ext cx="6248400" cy="66532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4" name="Rectangle 13" descr="Train">
            <a:extLst>
              <a:ext uri="{FF2B5EF4-FFF2-40B4-BE49-F238E27FC236}">
                <a16:creationId xmlns:a16="http://schemas.microsoft.com/office/drawing/2014/main" id="{DC1AB4C9-D4EB-435D-9757-105BF52DCDE8}"/>
              </a:ext>
            </a:extLst>
          </p:cNvPr>
          <p:cNvSpPr/>
          <p:nvPr/>
        </p:nvSpPr>
        <p:spPr>
          <a:xfrm>
            <a:off x="5382862" y="718507"/>
            <a:ext cx="365930" cy="36593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15" name="Freeform: Shape 14">
            <a:extLst>
              <a:ext uri="{FF2B5EF4-FFF2-40B4-BE49-F238E27FC236}">
                <a16:creationId xmlns:a16="http://schemas.microsoft.com/office/drawing/2014/main" id="{8CA5089C-6C55-474C-AAA0-EB2F3CAFFBCC}"/>
              </a:ext>
            </a:extLst>
          </p:cNvPr>
          <p:cNvSpPr/>
          <p:nvPr/>
        </p:nvSpPr>
        <p:spPr>
          <a:xfrm>
            <a:off x="5950054" y="568808"/>
            <a:ext cx="5479945" cy="665328"/>
          </a:xfrm>
          <a:custGeom>
            <a:avLst/>
            <a:gdLst>
              <a:gd name="connsiteX0" fmla="*/ 0 w 5479945"/>
              <a:gd name="connsiteY0" fmla="*/ 0 h 665328"/>
              <a:gd name="connsiteX1" fmla="*/ 5479945 w 5479945"/>
              <a:gd name="connsiteY1" fmla="*/ 0 h 665328"/>
              <a:gd name="connsiteX2" fmla="*/ 5479945 w 5479945"/>
              <a:gd name="connsiteY2" fmla="*/ 665328 h 665328"/>
              <a:gd name="connsiteX3" fmla="*/ 0 w 5479945"/>
              <a:gd name="connsiteY3" fmla="*/ 665328 h 665328"/>
              <a:gd name="connsiteX4" fmla="*/ 0 w 5479945"/>
              <a:gd name="connsiteY4" fmla="*/ 0 h 665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9945" h="665328">
                <a:moveTo>
                  <a:pt x="0" y="0"/>
                </a:moveTo>
                <a:lnTo>
                  <a:pt x="5479945" y="0"/>
                </a:lnTo>
                <a:lnTo>
                  <a:pt x="5479945" y="665328"/>
                </a:lnTo>
                <a:lnTo>
                  <a:pt x="0" y="665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0414" tIns="70414" rIns="70414" bIns="70414" numCol="1" spcCol="1270" anchor="ctr" anchorCtr="0">
            <a:noAutofit/>
          </a:bodyPr>
          <a:lstStyle/>
          <a:p>
            <a:pPr marL="0" lvl="0" indent="0" algn="l" defTabSz="711200">
              <a:lnSpc>
                <a:spcPct val="100000"/>
              </a:lnSpc>
              <a:spcBef>
                <a:spcPct val="0"/>
              </a:spcBef>
              <a:spcAft>
                <a:spcPct val="35000"/>
              </a:spcAft>
              <a:buNone/>
            </a:pPr>
            <a:r>
              <a:rPr lang="en-US" sz="1600" b="0" i="0" kern="1200" dirty="0">
                <a:effectLst/>
              </a:rPr>
              <a:t>Flatten images (1000, 64, 64) -&gt; (1000, 4096)</a:t>
            </a:r>
            <a:br>
              <a:rPr lang="en-US" sz="1600" b="0" i="0" kern="1200" dirty="0">
                <a:effectLst/>
              </a:rPr>
            </a:br>
            <a:r>
              <a:rPr lang="en-US" sz="1600" b="0" i="0" kern="1200" dirty="0"/>
              <a:t>Train model </a:t>
            </a:r>
          </a:p>
        </p:txBody>
      </p:sp>
      <p:sp>
        <p:nvSpPr>
          <p:cNvPr id="17" name="Rectangle: Rounded Corners 16">
            <a:extLst>
              <a:ext uri="{FF2B5EF4-FFF2-40B4-BE49-F238E27FC236}">
                <a16:creationId xmlns:a16="http://schemas.microsoft.com/office/drawing/2014/main" id="{22473F5C-169F-4FC3-943D-5BCC2E19414A}"/>
              </a:ext>
            </a:extLst>
          </p:cNvPr>
          <p:cNvSpPr/>
          <p:nvPr/>
        </p:nvSpPr>
        <p:spPr>
          <a:xfrm>
            <a:off x="5181600" y="1400469"/>
            <a:ext cx="6248400" cy="66532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8" name="Rectangle 17" descr="Filter">
            <a:extLst>
              <a:ext uri="{FF2B5EF4-FFF2-40B4-BE49-F238E27FC236}">
                <a16:creationId xmlns:a16="http://schemas.microsoft.com/office/drawing/2014/main" id="{59D29A86-636F-460A-BBF8-467544F6CC45}"/>
              </a:ext>
            </a:extLst>
          </p:cNvPr>
          <p:cNvSpPr/>
          <p:nvPr/>
        </p:nvSpPr>
        <p:spPr>
          <a:xfrm>
            <a:off x="5382862" y="1550168"/>
            <a:ext cx="365930" cy="36593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5">
              <a:hueOff val="-1126424"/>
              <a:satOff val="-2903"/>
              <a:lumOff val="-1961"/>
              <a:alphaOff val="0"/>
            </a:schemeClr>
          </a:effectRef>
          <a:fontRef idx="minor">
            <a:schemeClr val="lt1"/>
          </a:fontRef>
        </p:style>
      </p:sp>
      <p:sp>
        <p:nvSpPr>
          <p:cNvPr id="19" name="Freeform: Shape 18">
            <a:extLst>
              <a:ext uri="{FF2B5EF4-FFF2-40B4-BE49-F238E27FC236}">
                <a16:creationId xmlns:a16="http://schemas.microsoft.com/office/drawing/2014/main" id="{E98E1509-8FEA-4C74-872E-68022E5E0FF9}"/>
              </a:ext>
            </a:extLst>
          </p:cNvPr>
          <p:cNvSpPr/>
          <p:nvPr/>
        </p:nvSpPr>
        <p:spPr>
          <a:xfrm>
            <a:off x="5950054" y="1400469"/>
            <a:ext cx="5479945" cy="665328"/>
          </a:xfrm>
          <a:custGeom>
            <a:avLst/>
            <a:gdLst>
              <a:gd name="connsiteX0" fmla="*/ 0 w 5479945"/>
              <a:gd name="connsiteY0" fmla="*/ 0 h 665328"/>
              <a:gd name="connsiteX1" fmla="*/ 5479945 w 5479945"/>
              <a:gd name="connsiteY1" fmla="*/ 0 h 665328"/>
              <a:gd name="connsiteX2" fmla="*/ 5479945 w 5479945"/>
              <a:gd name="connsiteY2" fmla="*/ 665328 h 665328"/>
              <a:gd name="connsiteX3" fmla="*/ 0 w 5479945"/>
              <a:gd name="connsiteY3" fmla="*/ 665328 h 665328"/>
              <a:gd name="connsiteX4" fmla="*/ 0 w 5479945"/>
              <a:gd name="connsiteY4" fmla="*/ 0 h 665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9945" h="665328">
                <a:moveTo>
                  <a:pt x="0" y="0"/>
                </a:moveTo>
                <a:lnTo>
                  <a:pt x="5479945" y="0"/>
                </a:lnTo>
                <a:lnTo>
                  <a:pt x="5479945" y="665328"/>
                </a:lnTo>
                <a:lnTo>
                  <a:pt x="0" y="665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0414" tIns="70414" rIns="70414" bIns="70414" numCol="1" spcCol="1270" anchor="ctr" anchorCtr="0">
            <a:noAutofit/>
          </a:bodyPr>
          <a:lstStyle/>
          <a:p>
            <a:pPr marL="0" lvl="0" indent="0" algn="l" defTabSz="711200">
              <a:lnSpc>
                <a:spcPct val="100000"/>
              </a:lnSpc>
              <a:spcBef>
                <a:spcPct val="0"/>
              </a:spcBef>
              <a:spcAft>
                <a:spcPct val="35000"/>
              </a:spcAft>
              <a:buNone/>
            </a:pPr>
            <a:r>
              <a:rPr lang="en-US" sz="1600" b="0" i="0" kern="1200" dirty="0"/>
              <a:t>Hyperparameter tune: Grid search with 2-fold CV </a:t>
            </a:r>
          </a:p>
        </p:txBody>
      </p:sp>
      <p:sp>
        <p:nvSpPr>
          <p:cNvPr id="20" name="Rectangle: Rounded Corners 19">
            <a:extLst>
              <a:ext uri="{FF2B5EF4-FFF2-40B4-BE49-F238E27FC236}">
                <a16:creationId xmlns:a16="http://schemas.microsoft.com/office/drawing/2014/main" id="{698FA017-1A6C-433E-815B-A58CB29C04CD}"/>
              </a:ext>
            </a:extLst>
          </p:cNvPr>
          <p:cNvSpPr/>
          <p:nvPr/>
        </p:nvSpPr>
        <p:spPr>
          <a:xfrm>
            <a:off x="5181600" y="2232130"/>
            <a:ext cx="6248400" cy="66532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1" name="Rectangle 20" descr="Statistics">
            <a:extLst>
              <a:ext uri="{FF2B5EF4-FFF2-40B4-BE49-F238E27FC236}">
                <a16:creationId xmlns:a16="http://schemas.microsoft.com/office/drawing/2014/main" id="{4F9BEA4B-F615-4996-B7B3-97DB1CE10B16}"/>
              </a:ext>
            </a:extLst>
          </p:cNvPr>
          <p:cNvSpPr/>
          <p:nvPr/>
        </p:nvSpPr>
        <p:spPr>
          <a:xfrm>
            <a:off x="5382862" y="2381829"/>
            <a:ext cx="365930" cy="36593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5">
              <a:hueOff val="-2252848"/>
              <a:satOff val="-5806"/>
              <a:lumOff val="-3922"/>
              <a:alphaOff val="0"/>
            </a:schemeClr>
          </a:effectRef>
          <a:fontRef idx="minor">
            <a:schemeClr val="lt1"/>
          </a:fontRef>
        </p:style>
      </p:sp>
      <p:sp>
        <p:nvSpPr>
          <p:cNvPr id="22" name="Freeform: Shape 21">
            <a:extLst>
              <a:ext uri="{FF2B5EF4-FFF2-40B4-BE49-F238E27FC236}">
                <a16:creationId xmlns:a16="http://schemas.microsoft.com/office/drawing/2014/main" id="{C8062373-1512-489E-82DF-24E35752FE40}"/>
              </a:ext>
            </a:extLst>
          </p:cNvPr>
          <p:cNvSpPr/>
          <p:nvPr/>
        </p:nvSpPr>
        <p:spPr>
          <a:xfrm>
            <a:off x="5950054" y="2232130"/>
            <a:ext cx="5479945" cy="665328"/>
          </a:xfrm>
          <a:custGeom>
            <a:avLst/>
            <a:gdLst>
              <a:gd name="connsiteX0" fmla="*/ 0 w 5479945"/>
              <a:gd name="connsiteY0" fmla="*/ 0 h 665328"/>
              <a:gd name="connsiteX1" fmla="*/ 5479945 w 5479945"/>
              <a:gd name="connsiteY1" fmla="*/ 0 h 665328"/>
              <a:gd name="connsiteX2" fmla="*/ 5479945 w 5479945"/>
              <a:gd name="connsiteY2" fmla="*/ 665328 h 665328"/>
              <a:gd name="connsiteX3" fmla="*/ 0 w 5479945"/>
              <a:gd name="connsiteY3" fmla="*/ 665328 h 665328"/>
              <a:gd name="connsiteX4" fmla="*/ 0 w 5479945"/>
              <a:gd name="connsiteY4" fmla="*/ 0 h 665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9945" h="665328">
                <a:moveTo>
                  <a:pt x="0" y="0"/>
                </a:moveTo>
                <a:lnTo>
                  <a:pt x="5479945" y="0"/>
                </a:lnTo>
                <a:lnTo>
                  <a:pt x="5479945" y="665328"/>
                </a:lnTo>
                <a:lnTo>
                  <a:pt x="0" y="665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0414" tIns="70414" rIns="70414" bIns="70414" numCol="1" spcCol="1270" anchor="ctr" anchorCtr="0">
            <a:noAutofit/>
          </a:bodyPr>
          <a:lstStyle/>
          <a:p>
            <a:pPr marL="0" lvl="0" indent="0" algn="l" defTabSz="711200">
              <a:lnSpc>
                <a:spcPct val="100000"/>
              </a:lnSpc>
              <a:spcBef>
                <a:spcPct val="0"/>
              </a:spcBef>
              <a:spcAft>
                <a:spcPct val="35000"/>
              </a:spcAft>
              <a:buNone/>
            </a:pPr>
            <a:r>
              <a:rPr lang="en-US" sz="1600" kern="1200" dirty="0"/>
              <a:t>Find &amp; </a:t>
            </a:r>
            <a:r>
              <a:rPr lang="en-US" sz="1600" b="0" i="0" kern="1200" dirty="0"/>
              <a:t>Predict with best parameters on Valid data</a:t>
            </a:r>
            <a:endParaRPr lang="en-US" sz="1600" kern="1200" dirty="0"/>
          </a:p>
        </p:txBody>
      </p:sp>
      <p:sp>
        <p:nvSpPr>
          <p:cNvPr id="23" name="Rectangle: Rounded Corners 22">
            <a:extLst>
              <a:ext uri="{FF2B5EF4-FFF2-40B4-BE49-F238E27FC236}">
                <a16:creationId xmlns:a16="http://schemas.microsoft.com/office/drawing/2014/main" id="{39B9D5B8-BD35-49C4-9255-F6C4B1767B5A}"/>
              </a:ext>
            </a:extLst>
          </p:cNvPr>
          <p:cNvSpPr/>
          <p:nvPr/>
        </p:nvSpPr>
        <p:spPr>
          <a:xfrm>
            <a:off x="5181600" y="3063792"/>
            <a:ext cx="6248400" cy="66532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4" name="Rectangle 23" descr="Checkmark">
            <a:extLst>
              <a:ext uri="{FF2B5EF4-FFF2-40B4-BE49-F238E27FC236}">
                <a16:creationId xmlns:a16="http://schemas.microsoft.com/office/drawing/2014/main" id="{F90FE203-86D2-4008-96C7-CF5363937495}"/>
              </a:ext>
            </a:extLst>
          </p:cNvPr>
          <p:cNvSpPr/>
          <p:nvPr/>
        </p:nvSpPr>
        <p:spPr>
          <a:xfrm>
            <a:off x="5382862" y="3213491"/>
            <a:ext cx="365930" cy="365930"/>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5">
              <a:hueOff val="-3379271"/>
              <a:satOff val="-8710"/>
              <a:lumOff val="-5883"/>
              <a:alphaOff val="0"/>
            </a:schemeClr>
          </a:effectRef>
          <a:fontRef idx="minor">
            <a:schemeClr val="lt1"/>
          </a:fontRef>
        </p:style>
      </p:sp>
      <p:sp>
        <p:nvSpPr>
          <p:cNvPr id="25" name="Freeform: Shape 24">
            <a:extLst>
              <a:ext uri="{FF2B5EF4-FFF2-40B4-BE49-F238E27FC236}">
                <a16:creationId xmlns:a16="http://schemas.microsoft.com/office/drawing/2014/main" id="{F75583C8-81FB-4224-9A68-1035856FC020}"/>
              </a:ext>
            </a:extLst>
          </p:cNvPr>
          <p:cNvSpPr/>
          <p:nvPr/>
        </p:nvSpPr>
        <p:spPr>
          <a:xfrm>
            <a:off x="5950054" y="3063792"/>
            <a:ext cx="5479945" cy="665328"/>
          </a:xfrm>
          <a:custGeom>
            <a:avLst/>
            <a:gdLst>
              <a:gd name="connsiteX0" fmla="*/ 0 w 5479945"/>
              <a:gd name="connsiteY0" fmla="*/ 0 h 665328"/>
              <a:gd name="connsiteX1" fmla="*/ 5479945 w 5479945"/>
              <a:gd name="connsiteY1" fmla="*/ 0 h 665328"/>
              <a:gd name="connsiteX2" fmla="*/ 5479945 w 5479945"/>
              <a:gd name="connsiteY2" fmla="*/ 665328 h 665328"/>
              <a:gd name="connsiteX3" fmla="*/ 0 w 5479945"/>
              <a:gd name="connsiteY3" fmla="*/ 665328 h 665328"/>
              <a:gd name="connsiteX4" fmla="*/ 0 w 5479945"/>
              <a:gd name="connsiteY4" fmla="*/ 0 h 665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9945" h="665328">
                <a:moveTo>
                  <a:pt x="0" y="0"/>
                </a:moveTo>
                <a:lnTo>
                  <a:pt x="5479945" y="0"/>
                </a:lnTo>
                <a:lnTo>
                  <a:pt x="5479945" y="665328"/>
                </a:lnTo>
                <a:lnTo>
                  <a:pt x="0" y="665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0414" tIns="70414" rIns="70414" bIns="70414" numCol="1" spcCol="1270" anchor="ctr" anchorCtr="0">
            <a:noAutofit/>
          </a:bodyPr>
          <a:lstStyle/>
          <a:p>
            <a:pPr marL="0" lvl="0" indent="0" algn="l" defTabSz="711200">
              <a:lnSpc>
                <a:spcPct val="100000"/>
              </a:lnSpc>
              <a:spcBef>
                <a:spcPct val="0"/>
              </a:spcBef>
              <a:spcAft>
                <a:spcPct val="35000"/>
              </a:spcAft>
              <a:buNone/>
            </a:pPr>
            <a:r>
              <a:rPr lang="en-US" sz="1600" b="0" i="0" kern="1200" dirty="0"/>
              <a:t>Perform same steps on all- Logistic, </a:t>
            </a:r>
            <a:r>
              <a:rPr lang="en-US" sz="1600" b="0" i="0" kern="1200" dirty="0" err="1"/>
              <a:t>kNN</a:t>
            </a:r>
            <a:r>
              <a:rPr lang="en-US" sz="1600" b="0" i="0" kern="1200" dirty="0"/>
              <a:t>, Random Forest, SVM </a:t>
            </a:r>
          </a:p>
        </p:txBody>
      </p:sp>
      <p:sp>
        <p:nvSpPr>
          <p:cNvPr id="26" name="Rectangle: Rounded Corners 25">
            <a:extLst>
              <a:ext uri="{FF2B5EF4-FFF2-40B4-BE49-F238E27FC236}">
                <a16:creationId xmlns:a16="http://schemas.microsoft.com/office/drawing/2014/main" id="{6D770D8D-7408-4B4D-8804-528125F51634}"/>
              </a:ext>
            </a:extLst>
          </p:cNvPr>
          <p:cNvSpPr/>
          <p:nvPr/>
        </p:nvSpPr>
        <p:spPr>
          <a:xfrm>
            <a:off x="5181600" y="3895453"/>
            <a:ext cx="6248400" cy="66532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7" name="Rectangle 26" descr="Bullseye">
            <a:extLst>
              <a:ext uri="{FF2B5EF4-FFF2-40B4-BE49-F238E27FC236}">
                <a16:creationId xmlns:a16="http://schemas.microsoft.com/office/drawing/2014/main" id="{BDCAD4F3-7370-4B8C-9629-052193AE3C55}"/>
              </a:ext>
            </a:extLst>
          </p:cNvPr>
          <p:cNvSpPr/>
          <p:nvPr/>
        </p:nvSpPr>
        <p:spPr>
          <a:xfrm>
            <a:off x="5382862" y="4045152"/>
            <a:ext cx="365930" cy="365930"/>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5">
              <a:hueOff val="-4505695"/>
              <a:satOff val="-11613"/>
              <a:lumOff val="-7843"/>
              <a:alphaOff val="0"/>
            </a:schemeClr>
          </a:effectRef>
          <a:fontRef idx="minor">
            <a:schemeClr val="lt1"/>
          </a:fontRef>
        </p:style>
      </p:sp>
      <p:sp>
        <p:nvSpPr>
          <p:cNvPr id="28" name="Freeform: Shape 27">
            <a:extLst>
              <a:ext uri="{FF2B5EF4-FFF2-40B4-BE49-F238E27FC236}">
                <a16:creationId xmlns:a16="http://schemas.microsoft.com/office/drawing/2014/main" id="{3A8027C0-F949-4243-898B-0AD61A1BE0A2}"/>
              </a:ext>
            </a:extLst>
          </p:cNvPr>
          <p:cNvSpPr/>
          <p:nvPr/>
        </p:nvSpPr>
        <p:spPr>
          <a:xfrm>
            <a:off x="5950054" y="3895453"/>
            <a:ext cx="5479945" cy="665328"/>
          </a:xfrm>
          <a:custGeom>
            <a:avLst/>
            <a:gdLst>
              <a:gd name="connsiteX0" fmla="*/ 0 w 5479945"/>
              <a:gd name="connsiteY0" fmla="*/ 0 h 665328"/>
              <a:gd name="connsiteX1" fmla="*/ 5479945 w 5479945"/>
              <a:gd name="connsiteY1" fmla="*/ 0 h 665328"/>
              <a:gd name="connsiteX2" fmla="*/ 5479945 w 5479945"/>
              <a:gd name="connsiteY2" fmla="*/ 665328 h 665328"/>
              <a:gd name="connsiteX3" fmla="*/ 0 w 5479945"/>
              <a:gd name="connsiteY3" fmla="*/ 665328 h 665328"/>
              <a:gd name="connsiteX4" fmla="*/ 0 w 5479945"/>
              <a:gd name="connsiteY4" fmla="*/ 0 h 665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9945" h="665328">
                <a:moveTo>
                  <a:pt x="0" y="0"/>
                </a:moveTo>
                <a:lnTo>
                  <a:pt x="5479945" y="0"/>
                </a:lnTo>
                <a:lnTo>
                  <a:pt x="5479945" y="665328"/>
                </a:lnTo>
                <a:lnTo>
                  <a:pt x="0" y="665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0414" tIns="70414" rIns="70414" bIns="70414" numCol="1" spcCol="1270" anchor="ctr" anchorCtr="0">
            <a:noAutofit/>
          </a:bodyPr>
          <a:lstStyle/>
          <a:p>
            <a:pPr marL="0" lvl="0" indent="0" algn="l" defTabSz="711200">
              <a:lnSpc>
                <a:spcPct val="100000"/>
              </a:lnSpc>
              <a:spcBef>
                <a:spcPct val="0"/>
              </a:spcBef>
              <a:spcAft>
                <a:spcPct val="35000"/>
              </a:spcAft>
              <a:buNone/>
            </a:pPr>
            <a:r>
              <a:rPr lang="en-US" sz="1600" b="0" i="0" kern="1200" dirty="0"/>
              <a:t>Find best accuracy threshold (LR,KNN,RF)</a:t>
            </a:r>
          </a:p>
        </p:txBody>
      </p:sp>
      <p:sp>
        <p:nvSpPr>
          <p:cNvPr id="29" name="Rectangle: Rounded Corners 28">
            <a:extLst>
              <a:ext uri="{FF2B5EF4-FFF2-40B4-BE49-F238E27FC236}">
                <a16:creationId xmlns:a16="http://schemas.microsoft.com/office/drawing/2014/main" id="{AF12308F-8917-4A63-A00E-4FC7107FC2A8}"/>
              </a:ext>
            </a:extLst>
          </p:cNvPr>
          <p:cNvSpPr/>
          <p:nvPr/>
        </p:nvSpPr>
        <p:spPr>
          <a:xfrm>
            <a:off x="5181600" y="4727114"/>
            <a:ext cx="6248400" cy="66532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30" name="Rectangle 29" descr="Head with Gears">
            <a:extLst>
              <a:ext uri="{FF2B5EF4-FFF2-40B4-BE49-F238E27FC236}">
                <a16:creationId xmlns:a16="http://schemas.microsoft.com/office/drawing/2014/main" id="{315B764D-6EDA-45AF-86C5-2B56805007E5}"/>
              </a:ext>
            </a:extLst>
          </p:cNvPr>
          <p:cNvSpPr/>
          <p:nvPr/>
        </p:nvSpPr>
        <p:spPr>
          <a:xfrm>
            <a:off x="5382862" y="4876813"/>
            <a:ext cx="365930" cy="365930"/>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p:spPr>
        <p:style>
          <a:lnRef idx="2">
            <a:scrgbClr r="0" g="0" b="0"/>
          </a:lnRef>
          <a:fillRef idx="1">
            <a:scrgbClr r="0" g="0" b="0"/>
          </a:fillRef>
          <a:effectRef idx="0">
            <a:schemeClr val="accent5">
              <a:hueOff val="-5632119"/>
              <a:satOff val="-14516"/>
              <a:lumOff val="-9804"/>
              <a:alphaOff val="0"/>
            </a:schemeClr>
          </a:effectRef>
          <a:fontRef idx="minor">
            <a:schemeClr val="lt1"/>
          </a:fontRef>
        </p:style>
      </p:sp>
      <p:sp>
        <p:nvSpPr>
          <p:cNvPr id="31" name="Freeform: Shape 30">
            <a:extLst>
              <a:ext uri="{FF2B5EF4-FFF2-40B4-BE49-F238E27FC236}">
                <a16:creationId xmlns:a16="http://schemas.microsoft.com/office/drawing/2014/main" id="{832D8E3B-7824-49BF-845E-AABB6CB0D657}"/>
              </a:ext>
            </a:extLst>
          </p:cNvPr>
          <p:cNvSpPr/>
          <p:nvPr/>
        </p:nvSpPr>
        <p:spPr>
          <a:xfrm>
            <a:off x="5950054" y="4727114"/>
            <a:ext cx="5479945" cy="665328"/>
          </a:xfrm>
          <a:custGeom>
            <a:avLst/>
            <a:gdLst>
              <a:gd name="connsiteX0" fmla="*/ 0 w 5479945"/>
              <a:gd name="connsiteY0" fmla="*/ 0 h 665328"/>
              <a:gd name="connsiteX1" fmla="*/ 5479945 w 5479945"/>
              <a:gd name="connsiteY1" fmla="*/ 0 h 665328"/>
              <a:gd name="connsiteX2" fmla="*/ 5479945 w 5479945"/>
              <a:gd name="connsiteY2" fmla="*/ 665328 h 665328"/>
              <a:gd name="connsiteX3" fmla="*/ 0 w 5479945"/>
              <a:gd name="connsiteY3" fmla="*/ 665328 h 665328"/>
              <a:gd name="connsiteX4" fmla="*/ 0 w 5479945"/>
              <a:gd name="connsiteY4" fmla="*/ 0 h 665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9945" h="665328">
                <a:moveTo>
                  <a:pt x="0" y="0"/>
                </a:moveTo>
                <a:lnTo>
                  <a:pt x="5479945" y="0"/>
                </a:lnTo>
                <a:lnTo>
                  <a:pt x="5479945" y="665328"/>
                </a:lnTo>
                <a:lnTo>
                  <a:pt x="0" y="665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0414" tIns="70414" rIns="70414" bIns="70414" numCol="1" spcCol="1270" anchor="ctr" anchorCtr="0">
            <a:noAutofit/>
          </a:bodyPr>
          <a:lstStyle/>
          <a:p>
            <a:pPr marL="0" lvl="0" indent="0" algn="l" defTabSz="711200">
              <a:lnSpc>
                <a:spcPct val="100000"/>
              </a:lnSpc>
              <a:spcBef>
                <a:spcPct val="0"/>
              </a:spcBef>
              <a:spcAft>
                <a:spcPct val="35000"/>
              </a:spcAft>
              <a:buNone/>
            </a:pPr>
            <a:r>
              <a:rPr lang="en-US" sz="1600" b="0" i="0" kern="1200"/>
              <a:t>Predict on test set</a:t>
            </a:r>
          </a:p>
        </p:txBody>
      </p:sp>
      <p:sp>
        <p:nvSpPr>
          <p:cNvPr id="32" name="Rectangle: Rounded Corners 31">
            <a:extLst>
              <a:ext uri="{FF2B5EF4-FFF2-40B4-BE49-F238E27FC236}">
                <a16:creationId xmlns:a16="http://schemas.microsoft.com/office/drawing/2014/main" id="{EF1F86C4-07EE-495A-98C5-1F8E13B0A913}"/>
              </a:ext>
            </a:extLst>
          </p:cNvPr>
          <p:cNvSpPr/>
          <p:nvPr/>
        </p:nvSpPr>
        <p:spPr>
          <a:xfrm>
            <a:off x="5181600" y="5558775"/>
            <a:ext cx="6248400" cy="66532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33" name="Rectangle 32" descr="Scales of Justice">
            <a:extLst>
              <a:ext uri="{FF2B5EF4-FFF2-40B4-BE49-F238E27FC236}">
                <a16:creationId xmlns:a16="http://schemas.microsoft.com/office/drawing/2014/main" id="{CE553599-5B65-4AD0-AF61-059D1D6F2C14}"/>
              </a:ext>
            </a:extLst>
          </p:cNvPr>
          <p:cNvSpPr/>
          <p:nvPr/>
        </p:nvSpPr>
        <p:spPr>
          <a:xfrm>
            <a:off x="5382862" y="5708474"/>
            <a:ext cx="365930" cy="365930"/>
          </a:xfrm>
          <a:prstGeom prst="rect">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p:spPr>
        <p:style>
          <a:lnRef idx="2">
            <a:scrgbClr r="0" g="0" b="0"/>
          </a:lnRef>
          <a:fillRef idx="1">
            <a:scrgbClr r="0" g="0" b="0"/>
          </a:fillRef>
          <a:effectRef idx="0">
            <a:schemeClr val="accent5">
              <a:hueOff val="-6758543"/>
              <a:satOff val="-17419"/>
              <a:lumOff val="-11765"/>
              <a:alphaOff val="0"/>
            </a:schemeClr>
          </a:effectRef>
          <a:fontRef idx="minor">
            <a:schemeClr val="lt1"/>
          </a:fontRef>
        </p:style>
      </p:sp>
      <p:sp>
        <p:nvSpPr>
          <p:cNvPr id="34" name="Freeform: Shape 33">
            <a:extLst>
              <a:ext uri="{FF2B5EF4-FFF2-40B4-BE49-F238E27FC236}">
                <a16:creationId xmlns:a16="http://schemas.microsoft.com/office/drawing/2014/main" id="{D1A30267-323B-432A-BDD3-702AC66FF920}"/>
              </a:ext>
            </a:extLst>
          </p:cNvPr>
          <p:cNvSpPr/>
          <p:nvPr/>
        </p:nvSpPr>
        <p:spPr>
          <a:xfrm>
            <a:off x="5950054" y="5558775"/>
            <a:ext cx="5479945" cy="665328"/>
          </a:xfrm>
          <a:custGeom>
            <a:avLst/>
            <a:gdLst>
              <a:gd name="connsiteX0" fmla="*/ 0 w 5479945"/>
              <a:gd name="connsiteY0" fmla="*/ 0 h 665328"/>
              <a:gd name="connsiteX1" fmla="*/ 5479945 w 5479945"/>
              <a:gd name="connsiteY1" fmla="*/ 0 h 665328"/>
              <a:gd name="connsiteX2" fmla="*/ 5479945 w 5479945"/>
              <a:gd name="connsiteY2" fmla="*/ 665328 h 665328"/>
              <a:gd name="connsiteX3" fmla="*/ 0 w 5479945"/>
              <a:gd name="connsiteY3" fmla="*/ 665328 h 665328"/>
              <a:gd name="connsiteX4" fmla="*/ 0 w 5479945"/>
              <a:gd name="connsiteY4" fmla="*/ 0 h 665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9945" h="665328">
                <a:moveTo>
                  <a:pt x="0" y="0"/>
                </a:moveTo>
                <a:lnTo>
                  <a:pt x="5479945" y="0"/>
                </a:lnTo>
                <a:lnTo>
                  <a:pt x="5479945" y="665328"/>
                </a:lnTo>
                <a:lnTo>
                  <a:pt x="0" y="665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0414" tIns="70414" rIns="70414" bIns="70414" numCol="1" spcCol="1270" anchor="ctr" anchorCtr="0">
            <a:noAutofit/>
          </a:bodyPr>
          <a:lstStyle/>
          <a:p>
            <a:pPr marL="0" lvl="0" indent="0" algn="l" defTabSz="711200">
              <a:lnSpc>
                <a:spcPct val="100000"/>
              </a:lnSpc>
              <a:spcBef>
                <a:spcPct val="0"/>
              </a:spcBef>
              <a:spcAft>
                <a:spcPct val="35000"/>
              </a:spcAft>
              <a:buNone/>
            </a:pPr>
            <a:r>
              <a:rPr lang="en-US" sz="1600" b="0" i="0" kern="1200" dirty="0"/>
              <a:t>Compare accuracy across all classifiers to judge performance.</a:t>
            </a:r>
          </a:p>
        </p:txBody>
      </p:sp>
      <p:pic>
        <p:nvPicPr>
          <p:cNvPr id="7" name="Picture 6">
            <a:extLst>
              <a:ext uri="{FF2B5EF4-FFF2-40B4-BE49-F238E27FC236}">
                <a16:creationId xmlns:a16="http://schemas.microsoft.com/office/drawing/2014/main" id="{50FEE84B-A068-4439-89C6-A875E6475EB2}"/>
              </a:ext>
            </a:extLst>
          </p:cNvPr>
          <p:cNvPicPr>
            <a:picLocks noChangeAspect="1"/>
          </p:cNvPicPr>
          <p:nvPr/>
        </p:nvPicPr>
        <p:blipFill rotWithShape="1">
          <a:blip r:embed="rId17"/>
          <a:srcRect l="27341" t="34028" r="25675" b="11182"/>
          <a:stretch/>
        </p:blipFill>
        <p:spPr>
          <a:xfrm>
            <a:off x="135665" y="3647707"/>
            <a:ext cx="4297676" cy="2819058"/>
          </a:xfrm>
          <a:prstGeom prst="rect">
            <a:avLst/>
          </a:prstGeom>
        </p:spPr>
      </p:pic>
      <p:pic>
        <p:nvPicPr>
          <p:cNvPr id="8" name="Picture 7">
            <a:extLst>
              <a:ext uri="{FF2B5EF4-FFF2-40B4-BE49-F238E27FC236}">
                <a16:creationId xmlns:a16="http://schemas.microsoft.com/office/drawing/2014/main" id="{EF6616E1-7106-4B2F-9320-66D9242FE5B8}"/>
              </a:ext>
            </a:extLst>
          </p:cNvPr>
          <p:cNvPicPr>
            <a:picLocks noChangeAspect="1"/>
          </p:cNvPicPr>
          <p:nvPr/>
        </p:nvPicPr>
        <p:blipFill rotWithShape="1">
          <a:blip r:embed="rId18"/>
          <a:srcRect l="27183" t="48677" r="51327" b="26195"/>
          <a:stretch/>
        </p:blipFill>
        <p:spPr>
          <a:xfrm>
            <a:off x="631543" y="1278599"/>
            <a:ext cx="2999163" cy="1972637"/>
          </a:xfrm>
          <a:prstGeom prst="rect">
            <a:avLst/>
          </a:prstGeom>
        </p:spPr>
      </p:pic>
      <p:sp>
        <p:nvSpPr>
          <p:cNvPr id="3" name="TextBox 2">
            <a:extLst>
              <a:ext uri="{FF2B5EF4-FFF2-40B4-BE49-F238E27FC236}">
                <a16:creationId xmlns:a16="http://schemas.microsoft.com/office/drawing/2014/main" id="{19BADBA6-0B47-45D2-901C-42D3366A0AB8}"/>
              </a:ext>
            </a:extLst>
          </p:cNvPr>
          <p:cNvSpPr txBox="1"/>
          <p:nvPr/>
        </p:nvSpPr>
        <p:spPr>
          <a:xfrm>
            <a:off x="1662861" y="3247524"/>
            <a:ext cx="1328570" cy="369332"/>
          </a:xfrm>
          <a:prstGeom prst="rect">
            <a:avLst/>
          </a:prstGeom>
          <a:noFill/>
        </p:spPr>
        <p:txBody>
          <a:bodyPr wrap="square" rtlCol="0">
            <a:spAutoFit/>
          </a:bodyPr>
          <a:lstStyle/>
          <a:p>
            <a:r>
              <a:rPr lang="en-IN" dirty="0">
                <a:solidFill>
                  <a:schemeClr val="bg1"/>
                </a:solidFill>
              </a:rPr>
              <a:t>Best k = 1</a:t>
            </a:r>
          </a:p>
        </p:txBody>
      </p:sp>
      <p:sp>
        <p:nvSpPr>
          <p:cNvPr id="10" name="TextBox 9">
            <a:extLst>
              <a:ext uri="{FF2B5EF4-FFF2-40B4-BE49-F238E27FC236}">
                <a16:creationId xmlns:a16="http://schemas.microsoft.com/office/drawing/2014/main" id="{010FFCEA-B1F2-4432-A260-69F57D719202}"/>
              </a:ext>
            </a:extLst>
          </p:cNvPr>
          <p:cNvSpPr txBox="1"/>
          <p:nvPr/>
        </p:nvSpPr>
        <p:spPr>
          <a:xfrm>
            <a:off x="1331388" y="6415616"/>
            <a:ext cx="2215271" cy="369332"/>
          </a:xfrm>
          <a:prstGeom prst="rect">
            <a:avLst/>
          </a:prstGeom>
          <a:noFill/>
        </p:spPr>
        <p:txBody>
          <a:bodyPr wrap="square" rtlCol="0">
            <a:spAutoFit/>
          </a:bodyPr>
          <a:lstStyle/>
          <a:p>
            <a:r>
              <a:rPr lang="en-IN" dirty="0">
                <a:solidFill>
                  <a:schemeClr val="bg1"/>
                </a:solidFill>
              </a:rPr>
              <a:t>Best threshold ~.5</a:t>
            </a:r>
          </a:p>
        </p:txBody>
      </p:sp>
      <p:cxnSp>
        <p:nvCxnSpPr>
          <p:cNvPr id="35" name="Straight Arrow Connector 34">
            <a:extLst>
              <a:ext uri="{FF2B5EF4-FFF2-40B4-BE49-F238E27FC236}">
                <a16:creationId xmlns:a16="http://schemas.microsoft.com/office/drawing/2014/main" id="{C03DF9BE-E74D-4738-9E26-C5FBC5452CFD}"/>
              </a:ext>
            </a:extLst>
          </p:cNvPr>
          <p:cNvCxnSpPr>
            <a:cxnSpLocks/>
          </p:cNvCxnSpPr>
          <p:nvPr/>
        </p:nvCxnSpPr>
        <p:spPr>
          <a:xfrm>
            <a:off x="4975265" y="1278599"/>
            <a:ext cx="0" cy="4323915"/>
          </a:xfrm>
          <a:prstGeom prst="straightConnector1">
            <a:avLst/>
          </a:prstGeom>
          <a:ln w="57150">
            <a:solidFill>
              <a:schemeClr val="accent2">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65D6CC3C-E820-694A-A800-B6002965C2F2}"/>
              </a:ext>
            </a:extLst>
          </p:cNvPr>
          <p:cNvSpPr>
            <a:spLocks noGrp="1"/>
          </p:cNvSpPr>
          <p:nvPr>
            <p:ph type="sldNum" sz="quarter" idx="12"/>
          </p:nvPr>
        </p:nvSpPr>
        <p:spPr/>
        <p:txBody>
          <a:bodyPr/>
          <a:lstStyle/>
          <a:p>
            <a:fld id="{D6169F3E-3C4C-4D2F-858B-9E567E552FB2}" type="slidenum">
              <a:rPr lang="en-IN" smtClean="0"/>
              <a:t>10</a:t>
            </a:fld>
            <a:endParaRPr lang="en-IN"/>
          </a:p>
        </p:txBody>
      </p:sp>
    </p:spTree>
    <p:extLst>
      <p:ext uri="{BB962C8B-B14F-4D97-AF65-F5344CB8AC3E}">
        <p14:creationId xmlns:p14="http://schemas.microsoft.com/office/powerpoint/2010/main" val="262784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10" presetClass="entr" presetSubtype="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500"/>
                                        <p:tgtEl>
                                          <p:spTgt spid="31"/>
                                        </p:tgtEl>
                                      </p:cBhvr>
                                    </p:animEffect>
                                  </p:childTnLst>
                                </p:cTn>
                              </p:par>
                              <p:par>
                                <p:cTn id="62" presetID="10" presetClass="entr" presetSubtype="0" fill="hold"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par>
                                <p:cTn id="65" presetID="10" presetClass="entr" presetSubtype="0" fill="hold"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P spid="28" grpId="0"/>
      <p:bldP spid="31" grpId="0"/>
      <p:bldP spid="34" grpId="0"/>
      <p:bldP spid="3"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6005AC5-CB20-491E-854B-89113BF0FE0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dirty="0"/>
              <a:t>Part 1 : Result and Analysis</a:t>
            </a:r>
            <a:endParaRPr lang="en-IN" sz="3200" dirty="0">
              <a:solidFill>
                <a:srgbClr val="FF0000"/>
              </a:solidFill>
            </a:endParaRPr>
          </a:p>
        </p:txBody>
      </p:sp>
      <p:sp>
        <p:nvSpPr>
          <p:cNvPr id="7" name="TextBox 6">
            <a:extLst>
              <a:ext uri="{FF2B5EF4-FFF2-40B4-BE49-F238E27FC236}">
                <a16:creationId xmlns:a16="http://schemas.microsoft.com/office/drawing/2014/main" id="{E1996458-F25B-47CA-87BF-BBA6619CE7E2}"/>
              </a:ext>
            </a:extLst>
          </p:cNvPr>
          <p:cNvSpPr txBox="1"/>
          <p:nvPr/>
        </p:nvSpPr>
        <p:spPr>
          <a:xfrm>
            <a:off x="440267" y="4772277"/>
            <a:ext cx="6613676" cy="1954381"/>
          </a:xfrm>
          <a:prstGeom prst="rect">
            <a:avLst/>
          </a:prstGeom>
          <a:noFill/>
        </p:spPr>
        <p:txBody>
          <a:bodyPr wrap="square" rtlCol="0">
            <a:spAutoFit/>
          </a:bodyPr>
          <a:lstStyle/>
          <a:p>
            <a:pPr>
              <a:spcAft>
                <a:spcPts val="600"/>
              </a:spcAft>
            </a:pPr>
            <a:r>
              <a:rPr lang="en-IN" sz="1600" b="1" dirty="0"/>
              <a:t>Observations</a:t>
            </a:r>
          </a:p>
          <a:p>
            <a:pPr marL="285750" indent="-285750">
              <a:spcAft>
                <a:spcPts val="600"/>
              </a:spcAft>
              <a:buFont typeface="Arial" panose="020B0604020202020204" pitchFamily="34" charset="0"/>
              <a:buChar char="•"/>
            </a:pPr>
            <a:r>
              <a:rPr lang="en-IN" sz="1600" dirty="0"/>
              <a:t>Test images some with small/no animal </a:t>
            </a:r>
          </a:p>
          <a:p>
            <a:pPr marL="285750" indent="-285750">
              <a:spcAft>
                <a:spcPts val="600"/>
              </a:spcAft>
              <a:buFont typeface="Arial" panose="020B0604020202020204" pitchFamily="34" charset="0"/>
              <a:buChar char="•"/>
            </a:pPr>
            <a:r>
              <a:rPr lang="en-US" sz="1600" dirty="0"/>
              <a:t>Valid Accuracy LR = Poly SVM</a:t>
            </a:r>
          </a:p>
          <a:p>
            <a:pPr marL="285750" indent="-285750">
              <a:spcAft>
                <a:spcPts val="600"/>
              </a:spcAft>
              <a:buFont typeface="Arial" panose="020B0604020202020204" pitchFamily="34" charset="0"/>
              <a:buChar char="•"/>
            </a:pPr>
            <a:r>
              <a:rPr lang="en-US" sz="1600" dirty="0"/>
              <a:t>Logistic Regression overfitting </a:t>
            </a:r>
          </a:p>
          <a:p>
            <a:pPr marL="285750" indent="-285750">
              <a:spcAft>
                <a:spcPts val="600"/>
              </a:spcAft>
              <a:buFont typeface="Arial" panose="020B0604020202020204" pitchFamily="34" charset="0"/>
              <a:buChar char="•"/>
            </a:pPr>
            <a:r>
              <a:rPr lang="en-US" sz="1600" dirty="0"/>
              <a:t>Poly SVM performs best   </a:t>
            </a:r>
          </a:p>
          <a:p>
            <a:pPr marL="285750" indent="-285750">
              <a:spcAft>
                <a:spcPts val="600"/>
              </a:spcAft>
              <a:buFont typeface="Arial" panose="020B0604020202020204" pitchFamily="34" charset="0"/>
              <a:buChar char="•"/>
            </a:pPr>
            <a:r>
              <a:rPr lang="en-US" sz="1600" dirty="0"/>
              <a:t>What can be further done? </a:t>
            </a:r>
          </a:p>
        </p:txBody>
      </p:sp>
      <p:pic>
        <p:nvPicPr>
          <p:cNvPr id="9" name="Picture 8">
            <a:extLst>
              <a:ext uri="{FF2B5EF4-FFF2-40B4-BE49-F238E27FC236}">
                <a16:creationId xmlns:a16="http://schemas.microsoft.com/office/drawing/2014/main" id="{BD3E429B-9E6F-4781-B908-B8A4884547F0}"/>
              </a:ext>
            </a:extLst>
          </p:cNvPr>
          <p:cNvPicPr>
            <a:picLocks noChangeAspect="1"/>
          </p:cNvPicPr>
          <p:nvPr/>
        </p:nvPicPr>
        <p:blipFill rotWithShape="1">
          <a:blip r:embed="rId3">
            <a:extLst>
              <a:ext uri="{28A0092B-C50C-407E-A947-70E740481C1C}">
                <a14:useLocalDpi xmlns:a14="http://schemas.microsoft.com/office/drawing/2010/main" val="0"/>
              </a:ext>
            </a:extLst>
          </a:blip>
          <a:srcRect l="41688" r="196"/>
          <a:stretch/>
        </p:blipFill>
        <p:spPr>
          <a:xfrm>
            <a:off x="7378095" y="989202"/>
            <a:ext cx="4484914" cy="5549152"/>
          </a:xfrm>
          <a:prstGeom prst="rect">
            <a:avLst/>
          </a:prstGeom>
        </p:spPr>
      </p:pic>
      <p:graphicFrame>
        <p:nvGraphicFramePr>
          <p:cNvPr id="11" name="Table 10">
            <a:extLst>
              <a:ext uri="{FF2B5EF4-FFF2-40B4-BE49-F238E27FC236}">
                <a16:creationId xmlns:a16="http://schemas.microsoft.com/office/drawing/2014/main" id="{AF9D9744-273E-423D-B88C-EF31D12C6ED1}"/>
              </a:ext>
            </a:extLst>
          </p:cNvPr>
          <p:cNvGraphicFramePr>
            <a:graphicFrameLocks noGrp="1"/>
          </p:cNvGraphicFramePr>
          <p:nvPr>
            <p:extLst>
              <p:ext uri="{D42A27DB-BD31-4B8C-83A1-F6EECF244321}">
                <p14:modId xmlns:p14="http://schemas.microsoft.com/office/powerpoint/2010/main" val="1659341450"/>
              </p:ext>
            </p:extLst>
          </p:nvPr>
        </p:nvGraphicFramePr>
        <p:xfrm>
          <a:off x="533278" y="1630658"/>
          <a:ext cx="6766319" cy="3015510"/>
        </p:xfrm>
        <a:graphic>
          <a:graphicData uri="http://schemas.openxmlformats.org/drawingml/2006/table">
            <a:tbl>
              <a:tblPr/>
              <a:tblGrid>
                <a:gridCol w="909131">
                  <a:extLst>
                    <a:ext uri="{9D8B030D-6E8A-4147-A177-3AD203B41FA5}">
                      <a16:colId xmlns:a16="http://schemas.microsoft.com/office/drawing/2014/main" val="4189078366"/>
                    </a:ext>
                  </a:extLst>
                </a:gridCol>
                <a:gridCol w="1363686">
                  <a:extLst>
                    <a:ext uri="{9D8B030D-6E8A-4147-A177-3AD203B41FA5}">
                      <a16:colId xmlns:a16="http://schemas.microsoft.com/office/drawing/2014/main" val="544600757"/>
                    </a:ext>
                  </a:extLst>
                </a:gridCol>
                <a:gridCol w="2138438">
                  <a:extLst>
                    <a:ext uri="{9D8B030D-6E8A-4147-A177-3AD203B41FA5}">
                      <a16:colId xmlns:a16="http://schemas.microsoft.com/office/drawing/2014/main" val="2774102367"/>
                    </a:ext>
                  </a:extLst>
                </a:gridCol>
                <a:gridCol w="700744">
                  <a:extLst>
                    <a:ext uri="{9D8B030D-6E8A-4147-A177-3AD203B41FA5}">
                      <a16:colId xmlns:a16="http://schemas.microsoft.com/office/drawing/2014/main" val="2956676127"/>
                    </a:ext>
                  </a:extLst>
                </a:gridCol>
                <a:gridCol w="864419">
                  <a:extLst>
                    <a:ext uri="{9D8B030D-6E8A-4147-A177-3AD203B41FA5}">
                      <a16:colId xmlns:a16="http://schemas.microsoft.com/office/drawing/2014/main" val="1573188163"/>
                    </a:ext>
                  </a:extLst>
                </a:gridCol>
                <a:gridCol w="789901">
                  <a:extLst>
                    <a:ext uri="{9D8B030D-6E8A-4147-A177-3AD203B41FA5}">
                      <a16:colId xmlns:a16="http://schemas.microsoft.com/office/drawing/2014/main" val="4037417969"/>
                    </a:ext>
                  </a:extLst>
                </a:gridCol>
              </a:tblGrid>
              <a:tr h="429229">
                <a:tc>
                  <a:txBody>
                    <a:bodyPr/>
                    <a:lstStyle/>
                    <a:p>
                      <a:pPr algn="l" fontAlgn="ctr"/>
                      <a:r>
                        <a:rPr lang="en-IN" sz="1300" b="1" i="0" u="none" strike="noStrike">
                          <a:solidFill>
                            <a:srgbClr val="000000"/>
                          </a:solidFill>
                          <a:effectLst/>
                          <a:latin typeface="Calibri" panose="020F0502020204030204" pitchFamily="34" charset="0"/>
                        </a:rPr>
                        <a:t>Model</a:t>
                      </a:r>
                    </a:p>
                  </a:txBody>
                  <a:tcPr marL="4472" marR="4472" marT="447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300" b="1" i="0" u="none" strike="noStrike">
                          <a:solidFill>
                            <a:srgbClr val="000000"/>
                          </a:solidFill>
                          <a:effectLst/>
                          <a:latin typeface="Calibri" panose="020F0502020204030204" pitchFamily="34" charset="0"/>
                        </a:rPr>
                        <a:t>Image Augmentation</a:t>
                      </a:r>
                    </a:p>
                  </a:txBody>
                  <a:tcPr marL="4472" marR="4472" marT="44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300" b="1" i="0" u="none" strike="noStrike">
                          <a:solidFill>
                            <a:srgbClr val="000000"/>
                          </a:solidFill>
                          <a:effectLst/>
                          <a:latin typeface="Calibri" panose="020F0502020204030204" pitchFamily="34" charset="0"/>
                        </a:rPr>
                        <a:t>Hyperparams</a:t>
                      </a:r>
                    </a:p>
                  </a:txBody>
                  <a:tcPr marL="4472" marR="4472" marT="44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300" b="1" i="0" u="none" strike="noStrike">
                          <a:solidFill>
                            <a:srgbClr val="000000"/>
                          </a:solidFill>
                          <a:effectLst/>
                          <a:latin typeface="Calibri" panose="020F0502020204030204" pitchFamily="34" charset="0"/>
                        </a:rPr>
                        <a:t>Threshold</a:t>
                      </a:r>
                    </a:p>
                  </a:txBody>
                  <a:tcPr marL="4472" marR="4472" marT="44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300" b="1" i="0" u="none" strike="noStrike">
                          <a:solidFill>
                            <a:srgbClr val="000000"/>
                          </a:solidFill>
                          <a:effectLst/>
                          <a:latin typeface="Calibri" panose="020F0502020204030204" pitchFamily="34" charset="0"/>
                        </a:rPr>
                        <a:t>Validation Accuracy</a:t>
                      </a:r>
                    </a:p>
                  </a:txBody>
                  <a:tcPr marL="4472" marR="4472" marT="44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300" b="1" i="0" u="none" strike="noStrike">
                          <a:solidFill>
                            <a:srgbClr val="000000"/>
                          </a:solidFill>
                          <a:effectLst/>
                          <a:latin typeface="Calibri" panose="020F0502020204030204" pitchFamily="34" charset="0"/>
                        </a:rPr>
                        <a:t>Test Accuracy</a:t>
                      </a:r>
                    </a:p>
                  </a:txBody>
                  <a:tcPr marL="4472" marR="4472" marT="447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0528227"/>
                  </a:ext>
                </a:extLst>
              </a:tr>
              <a:tr h="429229">
                <a:tc>
                  <a:txBody>
                    <a:bodyPr/>
                    <a:lstStyle/>
                    <a:p>
                      <a:pPr algn="l" fontAlgn="ctr"/>
                      <a:r>
                        <a:rPr lang="en-IN" sz="1400" b="0" i="0" u="none" strike="noStrike" dirty="0">
                          <a:solidFill>
                            <a:srgbClr val="000000"/>
                          </a:solidFill>
                          <a:effectLst/>
                          <a:latin typeface="Calibri" panose="020F0502020204030204" pitchFamily="34" charset="0"/>
                        </a:rPr>
                        <a:t>Logistic</a:t>
                      </a:r>
                    </a:p>
                  </a:txBody>
                  <a:tcPr marL="4472" marR="4472" marT="447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300" b="0" i="0" u="none" strike="noStrike" dirty="0">
                          <a:solidFill>
                            <a:srgbClr val="000000"/>
                          </a:solidFill>
                          <a:effectLst/>
                          <a:latin typeface="Calibri" panose="020F0502020204030204" pitchFamily="34" charset="0"/>
                        </a:rPr>
                        <a:t>Grayscale, 64x64</a:t>
                      </a:r>
                    </a:p>
                  </a:txBody>
                  <a:tcPr marL="4472" marR="4472" marT="44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300" b="0" i="0" u="none" strike="noStrike">
                          <a:solidFill>
                            <a:srgbClr val="000000"/>
                          </a:solidFill>
                          <a:effectLst/>
                          <a:latin typeface="Calibri" panose="020F0502020204030204" pitchFamily="34" charset="0"/>
                        </a:rPr>
                        <a:t>{'max_iter': 100, 'solver': 'newton-cg'}</a:t>
                      </a:r>
                    </a:p>
                  </a:txBody>
                  <a:tcPr marL="4472" marR="4472" marT="44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300" b="0" i="0" u="none" strike="noStrike">
                          <a:solidFill>
                            <a:srgbClr val="000000"/>
                          </a:solidFill>
                          <a:effectLst/>
                          <a:latin typeface="Calibri" panose="020F0502020204030204" pitchFamily="34" charset="0"/>
                        </a:rPr>
                        <a:t>0.57</a:t>
                      </a:r>
                    </a:p>
                  </a:txBody>
                  <a:tcPr marL="4472" marR="4472" marT="44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dirty="0">
                          <a:solidFill>
                            <a:srgbClr val="000000"/>
                          </a:solidFill>
                          <a:effectLst/>
                          <a:latin typeface="Calibri" panose="020F0502020204030204" pitchFamily="34" charset="0"/>
                        </a:rPr>
                        <a:t>0.855</a:t>
                      </a:r>
                    </a:p>
                  </a:txBody>
                  <a:tcPr marL="4472" marR="4472" marT="44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0.8325</a:t>
                      </a:r>
                    </a:p>
                  </a:txBody>
                  <a:tcPr marL="4472" marR="4472" marT="447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4570949"/>
                  </a:ext>
                </a:extLst>
              </a:tr>
              <a:tr h="214614">
                <a:tc>
                  <a:txBody>
                    <a:bodyPr/>
                    <a:lstStyle/>
                    <a:p>
                      <a:pPr algn="l" fontAlgn="ctr"/>
                      <a:r>
                        <a:rPr lang="en-IN" sz="1400" b="0" i="0" u="none" strike="noStrike" dirty="0" err="1">
                          <a:solidFill>
                            <a:srgbClr val="000000"/>
                          </a:solidFill>
                          <a:effectLst/>
                          <a:latin typeface="Calibri" panose="020F0502020204030204" pitchFamily="34" charset="0"/>
                        </a:rPr>
                        <a:t>kNN</a:t>
                      </a:r>
                      <a:endParaRPr lang="en-IN" sz="1400" b="0" i="0" u="none" strike="noStrike" dirty="0">
                        <a:solidFill>
                          <a:srgbClr val="000000"/>
                        </a:solidFill>
                        <a:effectLst/>
                        <a:latin typeface="Calibri" panose="020F0502020204030204" pitchFamily="34" charset="0"/>
                      </a:endParaRPr>
                    </a:p>
                  </a:txBody>
                  <a:tcPr marL="4472" marR="4472" marT="447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300" b="0" i="0" u="none" strike="noStrike" dirty="0">
                          <a:solidFill>
                            <a:srgbClr val="000000"/>
                          </a:solidFill>
                          <a:effectLst/>
                          <a:latin typeface="Calibri" panose="020F0502020204030204" pitchFamily="34" charset="0"/>
                        </a:rPr>
                        <a:t>Grayscale, 64x64</a:t>
                      </a:r>
                    </a:p>
                  </a:txBody>
                  <a:tcPr marL="4472" marR="4472" marT="44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300" b="0" i="0" u="none" strike="noStrike" dirty="0">
                          <a:solidFill>
                            <a:srgbClr val="000000"/>
                          </a:solidFill>
                          <a:effectLst/>
                          <a:latin typeface="Calibri" panose="020F0502020204030204" pitchFamily="34" charset="0"/>
                        </a:rPr>
                        <a:t>k = 1, weights='uniform'</a:t>
                      </a:r>
                    </a:p>
                  </a:txBody>
                  <a:tcPr marL="4472" marR="4472" marT="44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300" b="0" i="0" u="none" strike="noStrike">
                          <a:solidFill>
                            <a:srgbClr val="000000"/>
                          </a:solidFill>
                          <a:effectLst/>
                          <a:latin typeface="Calibri" panose="020F0502020204030204" pitchFamily="34" charset="0"/>
                        </a:rPr>
                        <a:t>0.3</a:t>
                      </a:r>
                    </a:p>
                  </a:txBody>
                  <a:tcPr marL="4472" marR="4472" marT="44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dirty="0">
                          <a:solidFill>
                            <a:srgbClr val="000000"/>
                          </a:solidFill>
                          <a:effectLst/>
                          <a:latin typeface="Calibri" panose="020F0502020204030204" pitchFamily="34" charset="0"/>
                        </a:rPr>
                        <a:t>0.815</a:t>
                      </a:r>
                    </a:p>
                  </a:txBody>
                  <a:tcPr marL="4472" marR="4472" marT="44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a:solidFill>
                            <a:srgbClr val="000000"/>
                          </a:solidFill>
                          <a:effectLst/>
                          <a:latin typeface="Calibri" panose="020F0502020204030204" pitchFamily="34" charset="0"/>
                        </a:rPr>
                        <a:t>0.7975</a:t>
                      </a:r>
                    </a:p>
                  </a:txBody>
                  <a:tcPr marL="4472" marR="4472" marT="447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1721067"/>
                  </a:ext>
                </a:extLst>
              </a:tr>
              <a:tr h="1073073">
                <a:tc>
                  <a:txBody>
                    <a:bodyPr/>
                    <a:lstStyle/>
                    <a:p>
                      <a:pPr algn="l" fontAlgn="ctr"/>
                      <a:r>
                        <a:rPr lang="en-IN" sz="1400" b="0" i="0" u="none" strike="noStrike" dirty="0">
                          <a:solidFill>
                            <a:srgbClr val="000000"/>
                          </a:solidFill>
                          <a:effectLst/>
                          <a:latin typeface="Calibri" panose="020F0502020204030204" pitchFamily="34" charset="0"/>
                        </a:rPr>
                        <a:t>RF</a:t>
                      </a:r>
                    </a:p>
                  </a:txBody>
                  <a:tcPr marL="4472" marR="4472" marT="447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300" b="0" i="0" u="none" strike="noStrike">
                          <a:solidFill>
                            <a:srgbClr val="000000"/>
                          </a:solidFill>
                          <a:effectLst/>
                          <a:latin typeface="Calibri" panose="020F0502020204030204" pitchFamily="34" charset="0"/>
                        </a:rPr>
                        <a:t>Grayscale, 64x64</a:t>
                      </a:r>
                    </a:p>
                  </a:txBody>
                  <a:tcPr marL="4472" marR="4472" marT="44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300" b="0" i="0" u="none" strike="noStrike" dirty="0">
                          <a:solidFill>
                            <a:srgbClr val="000000"/>
                          </a:solidFill>
                          <a:effectLst/>
                          <a:latin typeface="Calibri" panose="020F0502020204030204" pitchFamily="34" charset="0"/>
                        </a:rPr>
                        <a:t>{'</a:t>
                      </a:r>
                      <a:r>
                        <a:rPr lang="en-US" sz="1300" b="0" i="0" u="none" strike="noStrike" dirty="0" err="1">
                          <a:solidFill>
                            <a:srgbClr val="000000"/>
                          </a:solidFill>
                          <a:effectLst/>
                          <a:latin typeface="Calibri" panose="020F0502020204030204" pitchFamily="34" charset="0"/>
                        </a:rPr>
                        <a:t>ccp_alpha</a:t>
                      </a:r>
                      <a:r>
                        <a:rPr lang="en-US" sz="1300" b="0" i="0" u="none" strike="noStrike" dirty="0">
                          <a:solidFill>
                            <a:srgbClr val="000000"/>
                          </a:solidFill>
                          <a:effectLst/>
                          <a:latin typeface="Calibri" panose="020F0502020204030204" pitchFamily="34" charset="0"/>
                        </a:rPr>
                        <a:t>': 0.01,</a:t>
                      </a:r>
                      <a:br>
                        <a:rPr lang="en-US" sz="1300" b="0" i="0" u="none" strike="noStrike" dirty="0">
                          <a:solidFill>
                            <a:srgbClr val="000000"/>
                          </a:solidFill>
                          <a:effectLst/>
                          <a:latin typeface="Calibri" panose="020F0502020204030204" pitchFamily="34" charset="0"/>
                        </a:rPr>
                      </a:br>
                      <a:r>
                        <a:rPr lang="en-US" sz="1300" b="0" i="0" u="none" strike="noStrike" dirty="0">
                          <a:solidFill>
                            <a:srgbClr val="000000"/>
                          </a:solidFill>
                          <a:effectLst/>
                          <a:latin typeface="Calibri" panose="020F0502020204030204" pitchFamily="34" charset="0"/>
                        </a:rPr>
                        <a:t> '</a:t>
                      </a:r>
                      <a:r>
                        <a:rPr lang="en-US" sz="1300" b="0" i="0" u="none" strike="noStrike" dirty="0" err="1">
                          <a:solidFill>
                            <a:srgbClr val="000000"/>
                          </a:solidFill>
                          <a:effectLst/>
                          <a:latin typeface="Calibri" panose="020F0502020204030204" pitchFamily="34" charset="0"/>
                        </a:rPr>
                        <a:t>max_depth</a:t>
                      </a:r>
                      <a:r>
                        <a:rPr lang="en-US" sz="1300" b="0" i="0" u="none" strike="noStrike" dirty="0">
                          <a:solidFill>
                            <a:srgbClr val="000000"/>
                          </a:solidFill>
                          <a:effectLst/>
                          <a:latin typeface="Calibri" panose="020F0502020204030204" pitchFamily="34" charset="0"/>
                        </a:rPr>
                        <a:t>': None,</a:t>
                      </a:r>
                      <a:br>
                        <a:rPr lang="en-US" sz="1300" b="0" i="0" u="none" strike="noStrike" dirty="0">
                          <a:solidFill>
                            <a:srgbClr val="000000"/>
                          </a:solidFill>
                          <a:effectLst/>
                          <a:latin typeface="Calibri" panose="020F0502020204030204" pitchFamily="34" charset="0"/>
                        </a:rPr>
                      </a:br>
                      <a:r>
                        <a:rPr lang="en-US" sz="1300" b="0" i="0" u="none" strike="noStrike" dirty="0">
                          <a:solidFill>
                            <a:srgbClr val="000000"/>
                          </a:solidFill>
                          <a:effectLst/>
                          <a:latin typeface="Calibri" panose="020F0502020204030204" pitchFamily="34" charset="0"/>
                        </a:rPr>
                        <a:t> '</a:t>
                      </a:r>
                      <a:r>
                        <a:rPr lang="en-US" sz="1300" b="0" i="0" u="none" strike="noStrike" dirty="0" err="1">
                          <a:solidFill>
                            <a:srgbClr val="000000"/>
                          </a:solidFill>
                          <a:effectLst/>
                          <a:latin typeface="Calibri" panose="020F0502020204030204" pitchFamily="34" charset="0"/>
                        </a:rPr>
                        <a:t>max_leaf_nodes</a:t>
                      </a:r>
                      <a:r>
                        <a:rPr lang="en-US" sz="1300" b="0" i="0" u="none" strike="noStrike" dirty="0">
                          <a:solidFill>
                            <a:srgbClr val="000000"/>
                          </a:solidFill>
                          <a:effectLst/>
                          <a:latin typeface="Calibri" panose="020F0502020204030204" pitchFamily="34" charset="0"/>
                        </a:rPr>
                        <a:t>': None,</a:t>
                      </a:r>
                      <a:br>
                        <a:rPr lang="en-US" sz="1300" b="0" i="0" u="none" strike="noStrike" dirty="0">
                          <a:solidFill>
                            <a:srgbClr val="000000"/>
                          </a:solidFill>
                          <a:effectLst/>
                          <a:latin typeface="Calibri" panose="020F0502020204030204" pitchFamily="34" charset="0"/>
                        </a:rPr>
                      </a:br>
                      <a:r>
                        <a:rPr lang="en-US" sz="1300" b="0" i="0" u="none" strike="noStrike" dirty="0">
                          <a:solidFill>
                            <a:srgbClr val="000000"/>
                          </a:solidFill>
                          <a:effectLst/>
                          <a:latin typeface="Calibri" panose="020F0502020204030204" pitchFamily="34" charset="0"/>
                        </a:rPr>
                        <a:t> '</a:t>
                      </a:r>
                      <a:r>
                        <a:rPr lang="en-US" sz="1300" b="0" i="0" u="none" strike="noStrike" dirty="0" err="1">
                          <a:solidFill>
                            <a:srgbClr val="000000"/>
                          </a:solidFill>
                          <a:effectLst/>
                          <a:latin typeface="Calibri" panose="020F0502020204030204" pitchFamily="34" charset="0"/>
                        </a:rPr>
                        <a:t>min_samples_leaf</a:t>
                      </a:r>
                      <a:r>
                        <a:rPr lang="en-US" sz="1300" b="0" i="0" u="none" strike="noStrike" dirty="0">
                          <a:solidFill>
                            <a:srgbClr val="000000"/>
                          </a:solidFill>
                          <a:effectLst/>
                          <a:latin typeface="Calibri" panose="020F0502020204030204" pitchFamily="34" charset="0"/>
                        </a:rPr>
                        <a:t>': 5,</a:t>
                      </a:r>
                      <a:br>
                        <a:rPr lang="en-US" sz="1300" b="0" i="0" u="none" strike="noStrike" dirty="0">
                          <a:solidFill>
                            <a:srgbClr val="000000"/>
                          </a:solidFill>
                          <a:effectLst/>
                          <a:latin typeface="Calibri" panose="020F0502020204030204" pitchFamily="34" charset="0"/>
                        </a:rPr>
                      </a:br>
                      <a:r>
                        <a:rPr lang="en-US" sz="1300" b="0" i="0" u="none" strike="noStrike" dirty="0">
                          <a:solidFill>
                            <a:srgbClr val="000000"/>
                          </a:solidFill>
                          <a:effectLst/>
                          <a:latin typeface="Calibri" panose="020F0502020204030204" pitchFamily="34" charset="0"/>
                        </a:rPr>
                        <a:t> '</a:t>
                      </a:r>
                      <a:r>
                        <a:rPr lang="en-US" sz="1300" b="0" i="0" u="none" strike="noStrike" dirty="0" err="1">
                          <a:solidFill>
                            <a:srgbClr val="000000"/>
                          </a:solidFill>
                          <a:effectLst/>
                          <a:latin typeface="Calibri" panose="020F0502020204030204" pitchFamily="34" charset="0"/>
                        </a:rPr>
                        <a:t>n_estimators</a:t>
                      </a:r>
                      <a:r>
                        <a:rPr lang="en-US" sz="1300" b="0" i="0" u="none" strike="noStrike" dirty="0">
                          <a:solidFill>
                            <a:srgbClr val="000000"/>
                          </a:solidFill>
                          <a:effectLst/>
                          <a:latin typeface="Calibri" panose="020F0502020204030204" pitchFamily="34" charset="0"/>
                        </a:rPr>
                        <a:t>': 50}</a:t>
                      </a:r>
                    </a:p>
                  </a:txBody>
                  <a:tcPr marL="4472" marR="4472" marT="44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300" b="0" i="0" u="none" strike="noStrike" dirty="0">
                          <a:solidFill>
                            <a:srgbClr val="000000"/>
                          </a:solidFill>
                          <a:effectLst/>
                          <a:latin typeface="Calibri" panose="020F0502020204030204" pitchFamily="34" charset="0"/>
                        </a:rPr>
                        <a:t>0.45</a:t>
                      </a:r>
                    </a:p>
                  </a:txBody>
                  <a:tcPr marL="4472" marR="4472" marT="44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dirty="0">
                          <a:solidFill>
                            <a:srgbClr val="000000"/>
                          </a:solidFill>
                          <a:effectLst/>
                          <a:latin typeface="Calibri" panose="020F0502020204030204" pitchFamily="34" charset="0"/>
                        </a:rPr>
                        <a:t>0.8225</a:t>
                      </a:r>
                    </a:p>
                  </a:txBody>
                  <a:tcPr marL="4472" marR="4472" marT="44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dirty="0">
                          <a:solidFill>
                            <a:srgbClr val="000000"/>
                          </a:solidFill>
                          <a:effectLst/>
                          <a:latin typeface="Calibri" panose="020F0502020204030204" pitchFamily="34" charset="0"/>
                        </a:rPr>
                        <a:t>0.7275</a:t>
                      </a:r>
                    </a:p>
                  </a:txBody>
                  <a:tcPr marL="4472" marR="4472" marT="447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6123706"/>
                  </a:ext>
                </a:extLst>
              </a:tr>
              <a:tr h="214614">
                <a:tc>
                  <a:txBody>
                    <a:bodyPr/>
                    <a:lstStyle/>
                    <a:p>
                      <a:pPr algn="l" fontAlgn="ctr"/>
                      <a:r>
                        <a:rPr lang="en-IN" sz="1400" b="0" i="0" u="none" strike="noStrike" dirty="0">
                          <a:solidFill>
                            <a:srgbClr val="000000"/>
                          </a:solidFill>
                          <a:effectLst/>
                          <a:latin typeface="Calibri" panose="020F0502020204030204" pitchFamily="34" charset="0"/>
                        </a:rPr>
                        <a:t>Linear SVM</a:t>
                      </a:r>
                    </a:p>
                  </a:txBody>
                  <a:tcPr marL="4472" marR="4472" marT="447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300" b="0" i="0" u="none" strike="noStrike" dirty="0">
                          <a:solidFill>
                            <a:srgbClr val="000000"/>
                          </a:solidFill>
                          <a:effectLst/>
                          <a:latin typeface="Calibri" panose="020F0502020204030204" pitchFamily="34" charset="0"/>
                        </a:rPr>
                        <a:t>Grayscale, 64x64</a:t>
                      </a:r>
                    </a:p>
                  </a:txBody>
                  <a:tcPr marL="4472" marR="4472" marT="44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300" b="0" i="0" u="none" strike="noStrike" dirty="0">
                          <a:solidFill>
                            <a:srgbClr val="000000"/>
                          </a:solidFill>
                          <a:effectLst/>
                          <a:latin typeface="Calibri" panose="020F0502020204030204" pitchFamily="34" charset="0"/>
                        </a:rPr>
                        <a:t>{'C': 0.01}</a:t>
                      </a:r>
                    </a:p>
                  </a:txBody>
                  <a:tcPr marL="4472" marR="4472" marT="44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300" b="0" i="0" u="none" strike="noStrike" dirty="0">
                          <a:solidFill>
                            <a:srgbClr val="000000"/>
                          </a:solidFill>
                          <a:effectLst/>
                          <a:latin typeface="Calibri" panose="020F0502020204030204" pitchFamily="34" charset="0"/>
                        </a:rPr>
                        <a:t>NA</a:t>
                      </a:r>
                    </a:p>
                  </a:txBody>
                  <a:tcPr marL="4472" marR="4472" marT="44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Calibri" panose="020F0502020204030204" pitchFamily="34" charset="0"/>
                        </a:rPr>
                        <a:t>0.83</a:t>
                      </a:r>
                    </a:p>
                  </a:txBody>
                  <a:tcPr marL="4472" marR="4472" marT="44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Calibri" panose="020F0502020204030204" pitchFamily="34" charset="0"/>
                        </a:rPr>
                        <a:t>0.8325</a:t>
                      </a:r>
                    </a:p>
                  </a:txBody>
                  <a:tcPr marL="4472" marR="4472" marT="447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15810656"/>
                  </a:ext>
                </a:extLst>
              </a:tr>
              <a:tr h="429229">
                <a:tc>
                  <a:txBody>
                    <a:bodyPr/>
                    <a:lstStyle/>
                    <a:p>
                      <a:pPr algn="l" fontAlgn="ctr"/>
                      <a:r>
                        <a:rPr lang="en-IN" sz="1400" b="0" i="0" u="none" strike="noStrike" dirty="0">
                          <a:solidFill>
                            <a:srgbClr val="000000"/>
                          </a:solidFill>
                          <a:effectLst/>
                          <a:latin typeface="Calibri" panose="020F0502020204030204" pitchFamily="34" charset="0"/>
                        </a:rPr>
                        <a:t>SVC Poly</a:t>
                      </a:r>
                    </a:p>
                  </a:txBody>
                  <a:tcPr marL="4472" marR="4472" marT="447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IN" sz="1300" b="0" i="0" u="none" strike="noStrike">
                          <a:solidFill>
                            <a:srgbClr val="000000"/>
                          </a:solidFill>
                          <a:effectLst/>
                          <a:latin typeface="Calibri" panose="020F0502020204030204" pitchFamily="34" charset="0"/>
                        </a:rPr>
                        <a:t>Grayscale, 64x64</a:t>
                      </a:r>
                    </a:p>
                  </a:txBody>
                  <a:tcPr marL="4472" marR="4472" marT="44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300" b="0" i="0" u="none" strike="noStrike">
                          <a:solidFill>
                            <a:srgbClr val="000000"/>
                          </a:solidFill>
                          <a:effectLst/>
                          <a:latin typeface="Calibri" panose="020F0502020204030204" pitchFamily="34" charset="0"/>
                        </a:rPr>
                        <a:t>{'C': 0.5, 'coef0': 0, 'degree': 2}</a:t>
                      </a:r>
                    </a:p>
                  </a:txBody>
                  <a:tcPr marL="4472" marR="4472" marT="44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IN" sz="1300" b="0" i="0" u="none" strike="noStrike">
                          <a:solidFill>
                            <a:srgbClr val="000000"/>
                          </a:solidFill>
                          <a:effectLst/>
                          <a:latin typeface="Calibri" panose="020F0502020204030204" pitchFamily="34" charset="0"/>
                        </a:rPr>
                        <a:t>NA</a:t>
                      </a:r>
                    </a:p>
                  </a:txBody>
                  <a:tcPr marL="4472" marR="4472" marT="44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IN" sz="1400" b="0" i="0" u="none" strike="noStrike" dirty="0">
                          <a:solidFill>
                            <a:srgbClr val="000000"/>
                          </a:solidFill>
                          <a:effectLst/>
                          <a:latin typeface="Calibri" panose="020F0502020204030204" pitchFamily="34" charset="0"/>
                        </a:rPr>
                        <a:t>0.855</a:t>
                      </a:r>
                    </a:p>
                  </a:txBody>
                  <a:tcPr marL="4472" marR="4472" marT="44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IN" sz="1400" b="0" i="0" u="none" strike="noStrike" kern="1200" dirty="0">
                          <a:solidFill>
                            <a:srgbClr val="000000"/>
                          </a:solidFill>
                          <a:effectLst/>
                          <a:latin typeface="Calibri" panose="020F0502020204030204" pitchFamily="34" charset="0"/>
                          <a:ea typeface="+mn-ea"/>
                          <a:cs typeface="+mn-cs"/>
                        </a:rPr>
                        <a:t>0.8625</a:t>
                      </a:r>
                    </a:p>
                  </a:txBody>
                  <a:tcPr marL="4472" marR="4472" marT="447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507894901"/>
                  </a:ext>
                </a:extLst>
              </a:tr>
              <a:tr h="219086">
                <a:tc>
                  <a:txBody>
                    <a:bodyPr/>
                    <a:lstStyle/>
                    <a:p>
                      <a:pPr algn="l" fontAlgn="ctr"/>
                      <a:r>
                        <a:rPr lang="en-IN" sz="1400" b="0" i="0" u="none" strike="noStrike" dirty="0">
                          <a:solidFill>
                            <a:srgbClr val="000000"/>
                          </a:solidFill>
                          <a:effectLst/>
                          <a:latin typeface="Calibri" panose="020F0502020204030204" pitchFamily="34" charset="0"/>
                        </a:rPr>
                        <a:t>SVC RBF</a:t>
                      </a:r>
                    </a:p>
                  </a:txBody>
                  <a:tcPr marL="4472" marR="4472" marT="447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300" b="0" i="0" u="none" strike="noStrike">
                          <a:solidFill>
                            <a:srgbClr val="000000"/>
                          </a:solidFill>
                          <a:effectLst/>
                          <a:latin typeface="Calibri" panose="020F0502020204030204" pitchFamily="34" charset="0"/>
                        </a:rPr>
                        <a:t>Grayscale, 64x64</a:t>
                      </a:r>
                    </a:p>
                  </a:txBody>
                  <a:tcPr marL="4472" marR="4472" marT="44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300" b="0" i="0" u="none" strike="noStrike">
                          <a:solidFill>
                            <a:srgbClr val="000000"/>
                          </a:solidFill>
                          <a:effectLst/>
                          <a:latin typeface="Calibri" panose="020F0502020204030204" pitchFamily="34" charset="0"/>
                        </a:rPr>
                        <a:t>{'C': 0.5, 'gamma': 0.1}</a:t>
                      </a:r>
                    </a:p>
                  </a:txBody>
                  <a:tcPr marL="4472" marR="4472" marT="44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300" b="0" i="0" u="none" strike="noStrike">
                          <a:solidFill>
                            <a:srgbClr val="000000"/>
                          </a:solidFill>
                          <a:effectLst/>
                          <a:latin typeface="Calibri" panose="020F0502020204030204" pitchFamily="34" charset="0"/>
                        </a:rPr>
                        <a:t>NA</a:t>
                      </a:r>
                    </a:p>
                  </a:txBody>
                  <a:tcPr marL="4472" marR="4472" marT="44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dirty="0">
                          <a:solidFill>
                            <a:srgbClr val="000000"/>
                          </a:solidFill>
                          <a:effectLst/>
                          <a:latin typeface="Calibri" panose="020F0502020204030204" pitchFamily="34" charset="0"/>
                        </a:rPr>
                        <a:t>0.63</a:t>
                      </a:r>
                    </a:p>
                  </a:txBody>
                  <a:tcPr marL="4472" marR="4472" marT="44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400" b="0" i="0" u="none" strike="noStrike" dirty="0">
                          <a:solidFill>
                            <a:srgbClr val="000000"/>
                          </a:solidFill>
                          <a:effectLst/>
                          <a:latin typeface="Calibri" panose="020F0502020204030204" pitchFamily="34" charset="0"/>
                        </a:rPr>
                        <a:t>NA</a:t>
                      </a:r>
                    </a:p>
                  </a:txBody>
                  <a:tcPr marL="4472" marR="4472" marT="447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506861"/>
                  </a:ext>
                </a:extLst>
              </a:tr>
            </a:tbl>
          </a:graphicData>
        </a:graphic>
      </p:graphicFrame>
      <p:sp>
        <p:nvSpPr>
          <p:cNvPr id="2" name="Rectangle 1">
            <a:extLst>
              <a:ext uri="{FF2B5EF4-FFF2-40B4-BE49-F238E27FC236}">
                <a16:creationId xmlns:a16="http://schemas.microsoft.com/office/drawing/2014/main" id="{05D76F28-EB4E-41E8-8512-2BFA8924082F}"/>
              </a:ext>
            </a:extLst>
          </p:cNvPr>
          <p:cNvSpPr/>
          <p:nvPr/>
        </p:nvSpPr>
        <p:spPr>
          <a:xfrm>
            <a:off x="10735733" y="2114248"/>
            <a:ext cx="1127276" cy="1122438"/>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67CE00BA-5B5A-475A-8505-78EC8942196C}"/>
              </a:ext>
            </a:extLst>
          </p:cNvPr>
          <p:cNvSpPr/>
          <p:nvPr/>
        </p:nvSpPr>
        <p:spPr>
          <a:xfrm>
            <a:off x="9102876" y="5432850"/>
            <a:ext cx="1127276" cy="1122438"/>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B9757A41-17A9-994C-871D-CA02F7BEBB03}"/>
              </a:ext>
            </a:extLst>
          </p:cNvPr>
          <p:cNvSpPr>
            <a:spLocks noGrp="1"/>
          </p:cNvSpPr>
          <p:nvPr>
            <p:ph type="sldNum" sz="quarter" idx="12"/>
          </p:nvPr>
        </p:nvSpPr>
        <p:spPr/>
        <p:txBody>
          <a:bodyPr/>
          <a:lstStyle/>
          <a:p>
            <a:fld id="{D6169F3E-3C4C-4D2F-858B-9E567E552FB2}" type="slidenum">
              <a:rPr lang="en-IN" smtClean="0"/>
              <a:t>11</a:t>
            </a:fld>
            <a:endParaRPr lang="en-IN"/>
          </a:p>
        </p:txBody>
      </p:sp>
    </p:spTree>
    <p:extLst>
      <p:ext uri="{BB962C8B-B14F-4D97-AF65-F5344CB8AC3E}">
        <p14:creationId xmlns:p14="http://schemas.microsoft.com/office/powerpoint/2010/main" val="305454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Background pattern&#10;&#10;Description automatically generated">
            <a:extLst>
              <a:ext uri="{FF2B5EF4-FFF2-40B4-BE49-F238E27FC236}">
                <a16:creationId xmlns:a16="http://schemas.microsoft.com/office/drawing/2014/main" id="{AC9A7E4E-3E9C-1D4F-A32F-5BA36652AB3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058" r="23653"/>
          <a:stretch/>
        </p:blipFill>
        <p:spPr>
          <a:xfrm>
            <a:off x="4182533" y="10"/>
            <a:ext cx="8009467"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4" name="Freeform: Shape 13">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1DFCA28-941D-4EEF-AB4F-28614F29EB59}"/>
              </a:ext>
            </a:extLst>
          </p:cNvPr>
          <p:cNvSpPr txBox="1">
            <a:spLocks/>
          </p:cNvSpPr>
          <p:nvPr/>
        </p:nvSpPr>
        <p:spPr>
          <a:xfrm>
            <a:off x="477981" y="1528759"/>
            <a:ext cx="4023360" cy="32041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000" dirty="0"/>
              <a:t>Part 2 </a:t>
            </a:r>
          </a:p>
          <a:p>
            <a:pPr algn="ctr">
              <a:spcAft>
                <a:spcPts val="600"/>
              </a:spcAft>
            </a:pPr>
            <a:endParaRPr lang="en-US" sz="3700" dirty="0"/>
          </a:p>
          <a:p>
            <a:pPr algn="ctr">
              <a:spcAft>
                <a:spcPts val="600"/>
              </a:spcAft>
            </a:pPr>
            <a:r>
              <a:rPr lang="en-US" sz="3600" dirty="0"/>
              <a:t>Image classification using Deep Neural Networks</a:t>
            </a:r>
          </a:p>
          <a:p>
            <a:pPr>
              <a:spcAft>
                <a:spcPts val="600"/>
              </a:spcAft>
            </a:pPr>
            <a:endParaRPr lang="en-US" sz="3700" dirty="0"/>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192216C2-B819-2C47-8CA7-6CBAD3CDC3F1}"/>
              </a:ext>
            </a:extLst>
          </p:cNvPr>
          <p:cNvSpPr>
            <a:spLocks noGrp="1"/>
          </p:cNvSpPr>
          <p:nvPr>
            <p:ph type="sldNum" sz="quarter" idx="12"/>
          </p:nvPr>
        </p:nvSpPr>
        <p:spPr/>
        <p:txBody>
          <a:bodyPr/>
          <a:lstStyle/>
          <a:p>
            <a:fld id="{D6169F3E-3C4C-4D2F-858B-9E567E552FB2}" type="slidenum">
              <a:rPr lang="en-IN" smtClean="0"/>
              <a:t>12</a:t>
            </a:fld>
            <a:endParaRPr lang="en-IN"/>
          </a:p>
        </p:txBody>
      </p:sp>
    </p:spTree>
    <p:extLst>
      <p:ext uri="{BB962C8B-B14F-4D97-AF65-F5344CB8AC3E}">
        <p14:creationId xmlns:p14="http://schemas.microsoft.com/office/powerpoint/2010/main" val="629799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73F4-DE0E-E041-A5B0-0C667A888FF3}"/>
              </a:ext>
            </a:extLst>
          </p:cNvPr>
          <p:cNvSpPr>
            <a:spLocks noGrp="1"/>
          </p:cNvSpPr>
          <p:nvPr>
            <p:ph type="title"/>
          </p:nvPr>
        </p:nvSpPr>
        <p:spPr/>
        <p:txBody>
          <a:bodyPr/>
          <a:lstStyle/>
          <a:p>
            <a:r>
              <a:rPr lang="en-US" dirty="0"/>
              <a:t>Convolutional Neural Networks (CNN)</a:t>
            </a:r>
          </a:p>
        </p:txBody>
      </p:sp>
      <p:graphicFrame>
        <p:nvGraphicFramePr>
          <p:cNvPr id="4" name="Content Placeholder 3">
            <a:extLst>
              <a:ext uri="{FF2B5EF4-FFF2-40B4-BE49-F238E27FC236}">
                <a16:creationId xmlns:a16="http://schemas.microsoft.com/office/drawing/2014/main" id="{6FFE6859-F1A1-0B46-AAD5-B363CBABF210}"/>
              </a:ext>
            </a:extLst>
          </p:cNvPr>
          <p:cNvGraphicFramePr>
            <a:graphicFrameLocks noGrp="1"/>
          </p:cNvGraphicFramePr>
          <p:nvPr>
            <p:ph idx="1"/>
          </p:nvPr>
        </p:nvGraphicFramePr>
        <p:xfrm>
          <a:off x="2424400" y="2824516"/>
          <a:ext cx="6794241" cy="2829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1F96D8F9-2205-EC4A-B13C-14494702CFCE}"/>
              </a:ext>
            </a:extLst>
          </p:cNvPr>
          <p:cNvSpPr txBox="1"/>
          <p:nvPr/>
        </p:nvSpPr>
        <p:spPr>
          <a:xfrm>
            <a:off x="1754155" y="1690688"/>
            <a:ext cx="8005665" cy="1107996"/>
          </a:xfrm>
          <a:prstGeom prst="rect">
            <a:avLst/>
          </a:prstGeom>
          <a:noFill/>
        </p:spPr>
        <p:txBody>
          <a:bodyPr wrap="square" rtlCol="0">
            <a:spAutoFit/>
          </a:bodyPr>
          <a:lstStyle/>
          <a:p>
            <a:pPr marL="285750" indent="-285750">
              <a:buFont typeface="Arial" panose="020B0604020202020204" pitchFamily="34" charset="0"/>
              <a:buChar char="•"/>
            </a:pPr>
            <a:r>
              <a:rPr lang="en-US" sz="2200" dirty="0"/>
              <a:t>Reduce the images into a form which is easier to process, without losing features which are critical for getting a good prediction.</a:t>
            </a:r>
          </a:p>
          <a:p>
            <a:pPr marL="285750" indent="-285750">
              <a:buFont typeface="Arial" panose="020B0604020202020204" pitchFamily="34" charset="0"/>
              <a:buChar char="•"/>
            </a:pPr>
            <a:r>
              <a:rPr lang="en-US" sz="2200" dirty="0"/>
              <a:t>Convolutional Neural Network has:</a:t>
            </a:r>
          </a:p>
        </p:txBody>
      </p:sp>
      <p:sp>
        <p:nvSpPr>
          <p:cNvPr id="3" name="Slide Number Placeholder 2">
            <a:extLst>
              <a:ext uri="{FF2B5EF4-FFF2-40B4-BE49-F238E27FC236}">
                <a16:creationId xmlns:a16="http://schemas.microsoft.com/office/drawing/2014/main" id="{53C03C33-0329-0E4A-B4FA-D7D521626BA6}"/>
              </a:ext>
            </a:extLst>
          </p:cNvPr>
          <p:cNvSpPr>
            <a:spLocks noGrp="1"/>
          </p:cNvSpPr>
          <p:nvPr>
            <p:ph type="sldNum" sz="quarter" idx="12"/>
          </p:nvPr>
        </p:nvSpPr>
        <p:spPr/>
        <p:txBody>
          <a:bodyPr/>
          <a:lstStyle/>
          <a:p>
            <a:fld id="{D6169F3E-3C4C-4D2F-858B-9E567E552FB2}" type="slidenum">
              <a:rPr lang="en-IN" smtClean="0"/>
              <a:t>13</a:t>
            </a:fld>
            <a:endParaRPr lang="en-IN"/>
          </a:p>
        </p:txBody>
      </p:sp>
    </p:spTree>
    <p:extLst>
      <p:ext uri="{BB962C8B-B14F-4D97-AF65-F5344CB8AC3E}">
        <p14:creationId xmlns:p14="http://schemas.microsoft.com/office/powerpoint/2010/main" val="218999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CDAB3-F75D-E849-A634-6132ABE12AA5}"/>
              </a:ext>
            </a:extLst>
          </p:cNvPr>
          <p:cNvSpPr>
            <a:spLocks noGrp="1"/>
          </p:cNvSpPr>
          <p:nvPr>
            <p:ph type="title"/>
          </p:nvPr>
        </p:nvSpPr>
        <p:spPr/>
        <p:txBody>
          <a:bodyPr/>
          <a:lstStyle/>
          <a:p>
            <a:r>
              <a:rPr lang="en-US" dirty="0"/>
              <a:t>CNN - Convolution Layer</a:t>
            </a:r>
          </a:p>
        </p:txBody>
      </p:sp>
      <p:sp>
        <p:nvSpPr>
          <p:cNvPr id="3" name="Content Placeholder 2">
            <a:extLst>
              <a:ext uri="{FF2B5EF4-FFF2-40B4-BE49-F238E27FC236}">
                <a16:creationId xmlns:a16="http://schemas.microsoft.com/office/drawing/2014/main" id="{ADD6AB9A-D176-C94C-BA91-9EB21A1106C9}"/>
              </a:ext>
            </a:extLst>
          </p:cNvPr>
          <p:cNvSpPr>
            <a:spLocks noGrp="1"/>
          </p:cNvSpPr>
          <p:nvPr>
            <p:ph idx="1"/>
          </p:nvPr>
        </p:nvSpPr>
        <p:spPr/>
        <p:txBody>
          <a:bodyPr/>
          <a:lstStyle/>
          <a:p>
            <a:r>
              <a:rPr lang="en-US" sz="2200" dirty="0"/>
              <a:t>The kernel is a filter that is used to extract the features from the images</a:t>
            </a:r>
          </a:p>
          <a:p>
            <a:r>
              <a:rPr lang="en-US" sz="2200" dirty="0"/>
              <a:t>Here Kernel/Filter, K =</a:t>
            </a:r>
          </a:p>
          <a:p>
            <a:r>
              <a:rPr lang="en-US" sz="2200" dirty="0"/>
              <a:t>The objective of the Convolution Operation is to extract the high-level features such as edges, from the input image.</a:t>
            </a:r>
          </a:p>
          <a:p>
            <a:endParaRPr lang="en-US" sz="2200" dirty="0"/>
          </a:p>
          <a:p>
            <a:endParaRPr lang="en-US" sz="2200" dirty="0"/>
          </a:p>
          <a:p>
            <a:endParaRPr lang="en-US" dirty="0"/>
          </a:p>
        </p:txBody>
      </p:sp>
      <p:sp>
        <p:nvSpPr>
          <p:cNvPr id="4" name="Rectangle 2">
            <a:extLst>
              <a:ext uri="{FF2B5EF4-FFF2-40B4-BE49-F238E27FC236}">
                <a16:creationId xmlns:a16="http://schemas.microsoft.com/office/drawing/2014/main" id="{0AC9DB74-C701-8445-A260-8B7B2E62E00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2" descr="Image for post">
            <a:extLst>
              <a:ext uri="{FF2B5EF4-FFF2-40B4-BE49-F238E27FC236}">
                <a16:creationId xmlns:a16="http://schemas.microsoft.com/office/drawing/2014/main" id="{16D1A1AA-E215-FB4C-BF76-BBFF252233FC}"/>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962398" y="3660508"/>
            <a:ext cx="3526971" cy="25750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AF0A3D0D-CCA6-4740-8F39-402C3419AB8C}"/>
              </a:ext>
            </a:extLst>
          </p:cNvPr>
          <p:cNvSpPr>
            <a:spLocks noChangeArrowheads="1"/>
          </p:cNvSpPr>
          <p:nvPr/>
        </p:nvSpPr>
        <p:spPr bwMode="auto">
          <a:xfrm>
            <a:off x="3732248" y="2216225"/>
            <a:ext cx="727788" cy="553998"/>
          </a:xfrm>
          <a:prstGeom prst="rect">
            <a:avLst/>
          </a:prstGeom>
          <a:solidFill>
            <a:schemeClr val="bg1"/>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92929"/>
                </a:solidFill>
                <a:effectLst/>
                <a:latin typeface="Menlo" panose="020B0609030804020204" pitchFamily="49" charset="0"/>
                <a:ea typeface="Times New Roman" panose="02020603050405020304" pitchFamily="18" charset="0"/>
              </a:rPr>
              <a:t>1  0  1</a:t>
            </a:r>
            <a:br>
              <a:rPr kumimoji="0" lang="en-US" altLang="en-US" sz="1200" b="0" i="0" u="none" strike="noStrike" cap="none" normalizeH="0" baseline="0" dirty="0">
                <a:ln>
                  <a:noFill/>
                </a:ln>
                <a:solidFill>
                  <a:srgbClr val="292929"/>
                </a:solidFill>
                <a:effectLst/>
                <a:latin typeface="Menlo" panose="020B0609030804020204" pitchFamily="49" charset="0"/>
                <a:ea typeface="Times New Roman" panose="02020603050405020304" pitchFamily="18" charset="0"/>
              </a:rPr>
            </a:br>
            <a:r>
              <a:rPr kumimoji="0" lang="en-US" altLang="en-US" sz="1200" b="0" i="0" u="none" strike="noStrike" cap="none" normalizeH="0" baseline="0" dirty="0">
                <a:ln>
                  <a:noFill/>
                </a:ln>
                <a:solidFill>
                  <a:srgbClr val="292929"/>
                </a:solidFill>
                <a:effectLst/>
                <a:latin typeface="Menlo" panose="020B0609030804020204" pitchFamily="49" charset="0"/>
                <a:ea typeface="Times New Roman" panose="02020603050405020304" pitchFamily="18" charset="0"/>
              </a:rPr>
              <a:t>0  1  0</a:t>
            </a:r>
            <a:br>
              <a:rPr kumimoji="0" lang="en-US" altLang="en-US" sz="1200" b="0" i="0" u="none" strike="noStrike" cap="none" normalizeH="0" baseline="0" dirty="0">
                <a:ln>
                  <a:noFill/>
                </a:ln>
                <a:solidFill>
                  <a:srgbClr val="292929"/>
                </a:solidFill>
                <a:effectLst/>
                <a:latin typeface="Menlo" panose="020B0609030804020204" pitchFamily="49" charset="0"/>
                <a:ea typeface="Times New Roman" panose="02020603050405020304" pitchFamily="18" charset="0"/>
              </a:rPr>
            </a:br>
            <a:r>
              <a:rPr kumimoji="0" lang="en-US" altLang="en-US" sz="1200" b="0" i="0" u="none" strike="noStrike" cap="none" normalizeH="0" baseline="0" dirty="0">
                <a:ln>
                  <a:noFill/>
                </a:ln>
                <a:solidFill>
                  <a:srgbClr val="292929"/>
                </a:solidFill>
                <a:effectLst/>
                <a:latin typeface="Menlo" panose="020B0609030804020204" pitchFamily="49" charset="0"/>
                <a:ea typeface="Times New Roman" panose="02020603050405020304" pitchFamily="18" charset="0"/>
              </a:rPr>
              <a:t>1  0  1</a:t>
            </a:r>
            <a:r>
              <a:rPr kumimoji="0" lang="en-US" altLang="en-US" sz="12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B1E83D73-4866-D64C-B7C9-875CF806A35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7">
            <a:extLst>
              <a:ext uri="{FF2B5EF4-FFF2-40B4-BE49-F238E27FC236}">
                <a16:creationId xmlns:a16="http://schemas.microsoft.com/office/drawing/2014/main" id="{63FD32F7-2A5B-A44C-9860-60EBE0DCCD55}"/>
              </a:ext>
            </a:extLst>
          </p:cNvPr>
          <p:cNvSpPr/>
          <p:nvPr/>
        </p:nvSpPr>
        <p:spPr>
          <a:xfrm>
            <a:off x="10418775" y="6235509"/>
            <a:ext cx="1011815" cy="276999"/>
          </a:xfrm>
          <a:prstGeom prst="rect">
            <a:avLst/>
          </a:prstGeom>
        </p:spPr>
        <p:txBody>
          <a:bodyPr wrap="none">
            <a:spAutoFit/>
          </a:bodyPr>
          <a:lstStyle/>
          <a:p>
            <a:r>
              <a:rPr lang="en-US" sz="1200" u="sng" dirty="0">
                <a:solidFill>
                  <a:srgbClr val="0563C1"/>
                </a:solidFill>
                <a:latin typeface="Times New Roman" panose="02020603050405020304" pitchFamily="18" charset="0"/>
                <a:ea typeface="Times New Roman" panose="02020603050405020304" pitchFamily="18" charset="0"/>
                <a:hlinkClick r:id="rId5"/>
              </a:rPr>
              <a:t>Image source</a:t>
            </a:r>
            <a:endParaRPr lang="en-US" sz="1200" dirty="0">
              <a:latin typeface="Times New Roman" panose="02020603050405020304" pitchFamily="18" charset="0"/>
              <a:ea typeface="Times New Roman" panose="02020603050405020304" pitchFamily="18" charset="0"/>
            </a:endParaRPr>
          </a:p>
        </p:txBody>
      </p:sp>
      <p:sp>
        <p:nvSpPr>
          <p:cNvPr id="5" name="Slide Number Placeholder 4">
            <a:extLst>
              <a:ext uri="{FF2B5EF4-FFF2-40B4-BE49-F238E27FC236}">
                <a16:creationId xmlns:a16="http://schemas.microsoft.com/office/drawing/2014/main" id="{B6950CCB-484F-1E42-9F00-861F13AD6B06}"/>
              </a:ext>
            </a:extLst>
          </p:cNvPr>
          <p:cNvSpPr>
            <a:spLocks noGrp="1"/>
          </p:cNvSpPr>
          <p:nvPr>
            <p:ph type="sldNum" sz="quarter" idx="12"/>
          </p:nvPr>
        </p:nvSpPr>
        <p:spPr/>
        <p:txBody>
          <a:bodyPr/>
          <a:lstStyle/>
          <a:p>
            <a:fld id="{D6169F3E-3C4C-4D2F-858B-9E567E552FB2}" type="slidenum">
              <a:rPr lang="en-IN" smtClean="0"/>
              <a:t>14</a:t>
            </a:fld>
            <a:endParaRPr lang="en-IN"/>
          </a:p>
        </p:txBody>
      </p:sp>
    </p:spTree>
    <p:extLst>
      <p:ext uri="{BB962C8B-B14F-4D97-AF65-F5344CB8AC3E}">
        <p14:creationId xmlns:p14="http://schemas.microsoft.com/office/powerpoint/2010/main" val="2708861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259A1-EA1E-C644-9A15-9B7072211C4C}"/>
              </a:ext>
            </a:extLst>
          </p:cNvPr>
          <p:cNvSpPr>
            <a:spLocks noGrp="1"/>
          </p:cNvSpPr>
          <p:nvPr>
            <p:ph type="title"/>
          </p:nvPr>
        </p:nvSpPr>
        <p:spPr/>
        <p:txBody>
          <a:bodyPr/>
          <a:lstStyle/>
          <a:p>
            <a:r>
              <a:rPr lang="en-US" dirty="0"/>
              <a:t>CNN - Convolution Layer </a:t>
            </a:r>
          </a:p>
        </p:txBody>
      </p:sp>
      <p:sp>
        <p:nvSpPr>
          <p:cNvPr id="4" name="Rectangle 2">
            <a:extLst>
              <a:ext uri="{FF2B5EF4-FFF2-40B4-BE49-F238E27FC236}">
                <a16:creationId xmlns:a16="http://schemas.microsoft.com/office/drawing/2014/main" id="{31FCEE3E-960F-FD49-92F7-17D26BB3CB9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3" descr="Image for post">
            <a:extLst>
              <a:ext uri="{FF2B5EF4-FFF2-40B4-BE49-F238E27FC236}">
                <a16:creationId xmlns:a16="http://schemas.microsoft.com/office/drawing/2014/main" id="{5C07E211-13B2-4641-B1CB-E642ACFE1053}"/>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866122" y="1690688"/>
            <a:ext cx="8248261" cy="446033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23D9B7C-9D60-2F40-BF71-1FE5F01E3653}"/>
              </a:ext>
            </a:extLst>
          </p:cNvPr>
          <p:cNvSpPr/>
          <p:nvPr/>
        </p:nvSpPr>
        <p:spPr>
          <a:xfrm>
            <a:off x="10474759" y="6235509"/>
            <a:ext cx="1011815" cy="276999"/>
          </a:xfrm>
          <a:prstGeom prst="rect">
            <a:avLst/>
          </a:prstGeom>
        </p:spPr>
        <p:txBody>
          <a:bodyPr wrap="none">
            <a:spAutoFit/>
          </a:bodyPr>
          <a:lstStyle/>
          <a:p>
            <a:r>
              <a:rPr lang="en-US" sz="1200" u="sng" dirty="0">
                <a:solidFill>
                  <a:srgbClr val="0563C1"/>
                </a:solidFill>
                <a:latin typeface="Times New Roman" panose="02020603050405020304" pitchFamily="18" charset="0"/>
                <a:ea typeface="Times New Roman" panose="02020603050405020304" pitchFamily="18" charset="0"/>
                <a:hlinkClick r:id="rId5"/>
              </a:rPr>
              <a:t>Image source</a:t>
            </a:r>
            <a:endParaRPr lang="en-US" sz="1200" dirty="0">
              <a:latin typeface="Times New Roman" panose="02020603050405020304" pitchFamily="18" charset="0"/>
              <a:ea typeface="Times New Roman" panose="02020603050405020304" pitchFamily="18" charset="0"/>
            </a:endParaRPr>
          </a:p>
        </p:txBody>
      </p:sp>
      <p:sp>
        <p:nvSpPr>
          <p:cNvPr id="3" name="Slide Number Placeholder 2">
            <a:extLst>
              <a:ext uri="{FF2B5EF4-FFF2-40B4-BE49-F238E27FC236}">
                <a16:creationId xmlns:a16="http://schemas.microsoft.com/office/drawing/2014/main" id="{E3D61B26-D3A4-E14D-BCB6-315A51318351}"/>
              </a:ext>
            </a:extLst>
          </p:cNvPr>
          <p:cNvSpPr>
            <a:spLocks noGrp="1"/>
          </p:cNvSpPr>
          <p:nvPr>
            <p:ph type="sldNum" sz="quarter" idx="12"/>
          </p:nvPr>
        </p:nvSpPr>
        <p:spPr/>
        <p:txBody>
          <a:bodyPr/>
          <a:lstStyle/>
          <a:p>
            <a:fld id="{D6169F3E-3C4C-4D2F-858B-9E567E552FB2}" type="slidenum">
              <a:rPr lang="en-IN" smtClean="0"/>
              <a:t>15</a:t>
            </a:fld>
            <a:endParaRPr lang="en-IN"/>
          </a:p>
        </p:txBody>
      </p:sp>
    </p:spTree>
    <p:extLst>
      <p:ext uri="{BB962C8B-B14F-4D97-AF65-F5344CB8AC3E}">
        <p14:creationId xmlns:p14="http://schemas.microsoft.com/office/powerpoint/2010/main" val="464816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91F6B-6975-CA4E-9C3C-15819B5555D9}"/>
              </a:ext>
            </a:extLst>
          </p:cNvPr>
          <p:cNvSpPr>
            <a:spLocks noGrp="1"/>
          </p:cNvSpPr>
          <p:nvPr>
            <p:ph type="title"/>
          </p:nvPr>
        </p:nvSpPr>
        <p:spPr>
          <a:xfrm>
            <a:off x="841247" y="978619"/>
            <a:ext cx="3410712" cy="1106424"/>
          </a:xfrm>
        </p:spPr>
        <p:txBody>
          <a:bodyPr>
            <a:normAutofit/>
          </a:bodyPr>
          <a:lstStyle/>
          <a:p>
            <a:r>
              <a:rPr lang="en-US" sz="2800" dirty="0"/>
              <a:t>CNN – Pooling Layer</a:t>
            </a:r>
          </a:p>
        </p:txBody>
      </p:sp>
      <p:sp>
        <p:nvSpPr>
          <p:cNvPr id="3" name="Content Placeholder 2">
            <a:extLst>
              <a:ext uri="{FF2B5EF4-FFF2-40B4-BE49-F238E27FC236}">
                <a16:creationId xmlns:a16="http://schemas.microsoft.com/office/drawing/2014/main" id="{EC6FB551-0AD9-E345-A35C-D8ADBD4CDDBB}"/>
              </a:ext>
            </a:extLst>
          </p:cNvPr>
          <p:cNvSpPr>
            <a:spLocks noGrp="1"/>
          </p:cNvSpPr>
          <p:nvPr>
            <p:ph idx="1"/>
          </p:nvPr>
        </p:nvSpPr>
        <p:spPr>
          <a:xfrm>
            <a:off x="841248" y="2252870"/>
            <a:ext cx="3412219" cy="3560251"/>
          </a:xfrm>
        </p:spPr>
        <p:txBody>
          <a:bodyPr>
            <a:normAutofit/>
          </a:bodyPr>
          <a:lstStyle/>
          <a:p>
            <a:r>
              <a:rPr lang="en-US" sz="1700"/>
              <a:t>Reduce spatial size of the Convolved Feature</a:t>
            </a:r>
          </a:p>
          <a:p>
            <a:r>
              <a:rPr lang="en-US" sz="1700"/>
              <a:t>two types of Pooling: </a:t>
            </a:r>
          </a:p>
          <a:p>
            <a:pPr lvl="1"/>
            <a:r>
              <a:rPr lang="en-US" sz="1700"/>
              <a:t>Max Pooling</a:t>
            </a:r>
          </a:p>
          <a:p>
            <a:pPr lvl="1"/>
            <a:r>
              <a:rPr lang="en-US" sz="1700"/>
              <a:t>Average Pooling</a:t>
            </a:r>
          </a:p>
        </p:txBody>
      </p:sp>
      <p:pic>
        <p:nvPicPr>
          <p:cNvPr id="8" name="Picture 5" descr="Image for post">
            <a:extLst>
              <a:ext uri="{FF2B5EF4-FFF2-40B4-BE49-F238E27FC236}">
                <a16:creationId xmlns:a16="http://schemas.microsoft.com/office/drawing/2014/main" id="{C7AD303A-1133-264B-934F-4189CAB46B65}"/>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tretch>
            <a:fillRect/>
          </a:stretch>
        </p:blipFill>
        <p:spPr bwMode="auto">
          <a:xfrm>
            <a:off x="4578775" y="1294245"/>
            <a:ext cx="6656832" cy="41689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529AA77-B7CC-674E-847C-5682377506EE}"/>
              </a:ext>
            </a:extLst>
          </p:cNvPr>
          <p:cNvSpPr/>
          <p:nvPr/>
        </p:nvSpPr>
        <p:spPr>
          <a:xfrm>
            <a:off x="10474759" y="6235509"/>
            <a:ext cx="1011815" cy="276999"/>
          </a:xfrm>
          <a:prstGeom prst="rect">
            <a:avLst/>
          </a:prstGeom>
        </p:spPr>
        <p:txBody>
          <a:bodyPr wrap="none">
            <a:spAutoFit/>
          </a:bodyPr>
          <a:lstStyle/>
          <a:p>
            <a:pPr>
              <a:spcAft>
                <a:spcPts val="600"/>
              </a:spcAft>
            </a:pPr>
            <a:r>
              <a:rPr lang="en-US" sz="1200" u="sng" dirty="0">
                <a:solidFill>
                  <a:srgbClr val="0563C1"/>
                </a:solidFill>
                <a:latin typeface="Times New Roman" panose="02020603050405020304" pitchFamily="18" charset="0"/>
                <a:ea typeface="Times New Roman" panose="02020603050405020304" pitchFamily="18" charset="0"/>
                <a:hlinkClick r:id="rId5"/>
              </a:rPr>
              <a:t>Image source</a:t>
            </a:r>
            <a:endParaRPr lang="en-US" sz="1200">
              <a:latin typeface="Times New Roman" panose="02020603050405020304" pitchFamily="18" charset="0"/>
              <a:ea typeface="Times New Roman" panose="02020603050405020304" pitchFamily="18" charset="0"/>
            </a:endParaRPr>
          </a:p>
        </p:txBody>
      </p:sp>
      <p:sp>
        <p:nvSpPr>
          <p:cNvPr id="4" name="Rectangle 2">
            <a:extLst>
              <a:ext uri="{FF2B5EF4-FFF2-40B4-BE49-F238E27FC236}">
                <a16:creationId xmlns:a16="http://schemas.microsoft.com/office/drawing/2014/main" id="{69C8C1DA-6696-E745-B471-DBBE8C6D514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Slide Number Placeholder 4">
            <a:extLst>
              <a:ext uri="{FF2B5EF4-FFF2-40B4-BE49-F238E27FC236}">
                <a16:creationId xmlns:a16="http://schemas.microsoft.com/office/drawing/2014/main" id="{CA88A1DA-8F28-F448-B326-D213F8864F88}"/>
              </a:ext>
            </a:extLst>
          </p:cNvPr>
          <p:cNvSpPr>
            <a:spLocks noGrp="1"/>
          </p:cNvSpPr>
          <p:nvPr>
            <p:ph type="sldNum" sz="quarter" idx="12"/>
          </p:nvPr>
        </p:nvSpPr>
        <p:spPr/>
        <p:txBody>
          <a:bodyPr/>
          <a:lstStyle/>
          <a:p>
            <a:fld id="{D6169F3E-3C4C-4D2F-858B-9E567E552FB2}" type="slidenum">
              <a:rPr lang="en-IN" smtClean="0"/>
              <a:t>16</a:t>
            </a:fld>
            <a:endParaRPr lang="en-IN"/>
          </a:p>
        </p:txBody>
      </p:sp>
    </p:spTree>
    <p:extLst>
      <p:ext uri="{BB962C8B-B14F-4D97-AF65-F5344CB8AC3E}">
        <p14:creationId xmlns:p14="http://schemas.microsoft.com/office/powerpoint/2010/main" val="4215330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91F6B-6975-CA4E-9C3C-15819B5555D9}"/>
              </a:ext>
            </a:extLst>
          </p:cNvPr>
          <p:cNvSpPr>
            <a:spLocks noGrp="1"/>
          </p:cNvSpPr>
          <p:nvPr>
            <p:ph type="title"/>
          </p:nvPr>
        </p:nvSpPr>
        <p:spPr>
          <a:xfrm>
            <a:off x="1115568" y="548640"/>
            <a:ext cx="10168128" cy="1179576"/>
          </a:xfrm>
        </p:spPr>
        <p:txBody>
          <a:bodyPr>
            <a:normAutofit/>
          </a:bodyPr>
          <a:lstStyle/>
          <a:p>
            <a:r>
              <a:rPr lang="en-US" sz="4000" dirty="0"/>
              <a:t>CNN - Fully Connected Layer (FC Layer) </a:t>
            </a:r>
          </a:p>
        </p:txBody>
      </p:sp>
      <p:pic>
        <p:nvPicPr>
          <p:cNvPr id="4097" name="Picture 6" descr="Image for post">
            <a:extLst>
              <a:ext uri="{FF2B5EF4-FFF2-40B4-BE49-F238E27FC236}">
                <a16:creationId xmlns:a16="http://schemas.microsoft.com/office/drawing/2014/main" id="{782000E6-16A0-8B4A-AC6C-F14EE88B2288}"/>
              </a:ext>
            </a:extLst>
          </p:cNvPr>
          <p:cNvPicPr>
            <a:picLocks noChangeAspect="1" noChangeArrowheads="1"/>
          </p:cNvPicPr>
          <p:nvPr/>
        </p:nvPicPr>
        <p:blipFill rotWithShape="1">
          <a:blip r:embed="rId3" r:link="rId4">
            <a:extLst>
              <a:ext uri="{28A0092B-C50C-407E-A947-70E740481C1C}">
                <a14:useLocalDpi xmlns:a14="http://schemas.microsoft.com/office/drawing/2010/main" val="0"/>
              </a:ext>
            </a:extLst>
          </a:blip>
          <a:srcRect l="2299" r="2939" b="1"/>
          <a:stretch>
            <a:fillRect/>
          </a:stretch>
        </p:blipFill>
        <p:spPr bwMode="auto">
          <a:xfrm>
            <a:off x="908304" y="2478024"/>
            <a:ext cx="6009855" cy="369417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C6FB551-0AD9-E345-A35C-D8ADBD4CDDBB}"/>
              </a:ext>
            </a:extLst>
          </p:cNvPr>
          <p:cNvSpPr>
            <a:spLocks noGrp="1"/>
          </p:cNvSpPr>
          <p:nvPr>
            <p:ph idx="1"/>
          </p:nvPr>
        </p:nvSpPr>
        <p:spPr>
          <a:xfrm>
            <a:off x="7411453" y="2478024"/>
            <a:ext cx="3872243" cy="3694176"/>
          </a:xfrm>
        </p:spPr>
        <p:txBody>
          <a:bodyPr anchor="ctr">
            <a:normAutofit/>
          </a:bodyPr>
          <a:lstStyle/>
          <a:p>
            <a:pPr lvl="1"/>
            <a:r>
              <a:rPr lang="en-US" sz="1800"/>
              <a:t>Flatten the image into a column vector</a:t>
            </a:r>
          </a:p>
          <a:p>
            <a:pPr lvl="1"/>
            <a:r>
              <a:rPr lang="en-US" sz="1800"/>
              <a:t>Each neuron receives input from </a:t>
            </a:r>
            <a:r>
              <a:rPr lang="en-US" sz="1800" i="1"/>
              <a:t>every</a:t>
            </a:r>
            <a:r>
              <a:rPr lang="en-US" sz="1800"/>
              <a:t> element of the previous layer</a:t>
            </a:r>
          </a:p>
        </p:txBody>
      </p:sp>
      <p:sp>
        <p:nvSpPr>
          <p:cNvPr id="7" name="Rectangle 6">
            <a:extLst>
              <a:ext uri="{FF2B5EF4-FFF2-40B4-BE49-F238E27FC236}">
                <a16:creationId xmlns:a16="http://schemas.microsoft.com/office/drawing/2014/main" id="{7529AA77-B7CC-674E-847C-5682377506EE}"/>
              </a:ext>
            </a:extLst>
          </p:cNvPr>
          <p:cNvSpPr/>
          <p:nvPr/>
        </p:nvSpPr>
        <p:spPr>
          <a:xfrm>
            <a:off x="10474759" y="6235509"/>
            <a:ext cx="1011815" cy="276999"/>
          </a:xfrm>
          <a:prstGeom prst="rect">
            <a:avLst/>
          </a:prstGeom>
        </p:spPr>
        <p:txBody>
          <a:bodyPr wrap="none">
            <a:spAutoFit/>
          </a:bodyPr>
          <a:lstStyle/>
          <a:p>
            <a:pPr>
              <a:spcAft>
                <a:spcPts val="600"/>
              </a:spcAft>
            </a:pPr>
            <a:r>
              <a:rPr lang="en-US" sz="1200" u="sng" dirty="0">
                <a:solidFill>
                  <a:srgbClr val="0563C1"/>
                </a:solidFill>
                <a:latin typeface="Times New Roman" panose="02020603050405020304" pitchFamily="18" charset="0"/>
                <a:ea typeface="Times New Roman" panose="02020603050405020304" pitchFamily="18" charset="0"/>
                <a:hlinkClick r:id="rId5"/>
              </a:rPr>
              <a:t>Image source</a:t>
            </a:r>
            <a:endParaRPr lang="en-US" sz="1200" dirty="0">
              <a:latin typeface="Times New Roman" panose="02020603050405020304" pitchFamily="18" charset="0"/>
              <a:ea typeface="Times New Roman" panose="02020603050405020304" pitchFamily="18" charset="0"/>
            </a:endParaRPr>
          </a:p>
        </p:txBody>
      </p:sp>
      <p:sp>
        <p:nvSpPr>
          <p:cNvPr id="4" name="Rectangle 2">
            <a:extLst>
              <a:ext uri="{FF2B5EF4-FFF2-40B4-BE49-F238E27FC236}">
                <a16:creationId xmlns:a16="http://schemas.microsoft.com/office/drawing/2014/main" id="{69C8C1DA-6696-E745-B471-DBBE8C6D514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Slide Number Placeholder 4">
            <a:extLst>
              <a:ext uri="{FF2B5EF4-FFF2-40B4-BE49-F238E27FC236}">
                <a16:creationId xmlns:a16="http://schemas.microsoft.com/office/drawing/2014/main" id="{D3A52791-CF39-9840-A43C-5773C4B1176A}"/>
              </a:ext>
            </a:extLst>
          </p:cNvPr>
          <p:cNvSpPr>
            <a:spLocks noGrp="1"/>
          </p:cNvSpPr>
          <p:nvPr>
            <p:ph type="sldNum" sz="quarter" idx="12"/>
          </p:nvPr>
        </p:nvSpPr>
        <p:spPr/>
        <p:txBody>
          <a:bodyPr/>
          <a:lstStyle/>
          <a:p>
            <a:fld id="{D6169F3E-3C4C-4D2F-858B-9E567E552FB2}" type="slidenum">
              <a:rPr lang="en-IN" smtClean="0"/>
              <a:t>17</a:t>
            </a:fld>
            <a:endParaRPr lang="en-IN"/>
          </a:p>
        </p:txBody>
      </p:sp>
    </p:spTree>
    <p:extLst>
      <p:ext uri="{BB962C8B-B14F-4D97-AF65-F5344CB8AC3E}">
        <p14:creationId xmlns:p14="http://schemas.microsoft.com/office/powerpoint/2010/main" val="2896238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 red&#10;&#10;Description automatically generated">
            <a:extLst>
              <a:ext uri="{FF2B5EF4-FFF2-40B4-BE49-F238E27FC236}">
                <a16:creationId xmlns:a16="http://schemas.microsoft.com/office/drawing/2014/main" id="{0D12DF2E-D6F7-124C-B9AE-5049BDDBC09B}"/>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2666"/>
          <a:stretch/>
        </p:blipFill>
        <p:spPr>
          <a:xfrm>
            <a:off x="-1" y="10"/>
            <a:ext cx="12192000" cy="6857990"/>
          </a:xfrm>
          <a:prstGeom prst="rect">
            <a:avLst/>
          </a:prstGeom>
        </p:spPr>
      </p:pic>
      <p:sp>
        <p:nvSpPr>
          <p:cNvPr id="1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0978B6FC-FF54-4641-8EAF-AC5B3F6AB499}"/>
              </a:ext>
            </a:extLst>
          </p:cNvPr>
          <p:cNvSpPr>
            <a:spLocks noGrp="1"/>
          </p:cNvSpPr>
          <p:nvPr>
            <p:ph type="title"/>
          </p:nvPr>
        </p:nvSpPr>
        <p:spPr>
          <a:xfrm>
            <a:off x="709448" y="1913950"/>
            <a:ext cx="4204137" cy="1342754"/>
          </a:xfrm>
        </p:spPr>
        <p:txBody>
          <a:bodyPr>
            <a:normAutofit/>
          </a:bodyPr>
          <a:lstStyle/>
          <a:p>
            <a:pPr algn="ctr"/>
            <a:r>
              <a:rPr lang="en-US" sz="3600"/>
              <a:t>Architectures of CNNs </a:t>
            </a:r>
          </a:p>
        </p:txBody>
      </p:sp>
      <p:cxnSp>
        <p:nvCxnSpPr>
          <p:cNvPr id="13" name="Straight Connector 1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BFE29FF-0A06-1641-AB26-94F4885E24E5}"/>
              </a:ext>
            </a:extLst>
          </p:cNvPr>
          <p:cNvSpPr>
            <a:spLocks noGrp="1"/>
          </p:cNvSpPr>
          <p:nvPr>
            <p:ph idx="1"/>
          </p:nvPr>
        </p:nvSpPr>
        <p:spPr>
          <a:xfrm>
            <a:off x="525516" y="3417573"/>
            <a:ext cx="4593021" cy="2619839"/>
          </a:xfrm>
        </p:spPr>
        <p:txBody>
          <a:bodyPr anchor="ctr">
            <a:normAutofit/>
          </a:bodyPr>
          <a:lstStyle/>
          <a:p>
            <a:pPr lvl="0"/>
            <a:r>
              <a:rPr lang="en-US" sz="1800"/>
              <a:t>LeNet</a:t>
            </a:r>
          </a:p>
          <a:p>
            <a:pPr lvl="0"/>
            <a:r>
              <a:rPr lang="en-US" sz="1800"/>
              <a:t>AlexNet</a:t>
            </a:r>
          </a:p>
          <a:p>
            <a:pPr lvl="0"/>
            <a:r>
              <a:rPr lang="en-US" sz="1800"/>
              <a:t>VGGNet</a:t>
            </a:r>
          </a:p>
          <a:p>
            <a:pPr lvl="0"/>
            <a:r>
              <a:rPr lang="en-US" sz="1800"/>
              <a:t>GoogLeNet</a:t>
            </a:r>
          </a:p>
          <a:p>
            <a:pPr lvl="0"/>
            <a:r>
              <a:rPr lang="en-US" sz="1800"/>
              <a:t>ResNet</a:t>
            </a:r>
          </a:p>
          <a:p>
            <a:pPr lvl="0"/>
            <a:r>
              <a:rPr lang="en-US" sz="1800"/>
              <a:t>ZFNet</a:t>
            </a:r>
          </a:p>
          <a:p>
            <a:pPr marL="0" indent="0">
              <a:buNone/>
            </a:pPr>
            <a:endParaRPr lang="en-US" sz="1800" dirty="0"/>
          </a:p>
        </p:txBody>
      </p:sp>
      <p:sp>
        <p:nvSpPr>
          <p:cNvPr id="6" name="TextBox 5">
            <a:extLst>
              <a:ext uri="{FF2B5EF4-FFF2-40B4-BE49-F238E27FC236}">
                <a16:creationId xmlns:a16="http://schemas.microsoft.com/office/drawing/2014/main" id="{DE430893-9FFA-7E47-85D7-EB532C965970}"/>
              </a:ext>
            </a:extLst>
          </p:cNvPr>
          <p:cNvSpPr txBox="1"/>
          <p:nvPr/>
        </p:nvSpPr>
        <p:spPr>
          <a:xfrm>
            <a:off x="9884957"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tats.stackexchange.com/questions/146413/why-convolutional-neural-networks-belong-to-deep-learnin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4" name="Slide Number Placeholder 3">
            <a:extLst>
              <a:ext uri="{FF2B5EF4-FFF2-40B4-BE49-F238E27FC236}">
                <a16:creationId xmlns:a16="http://schemas.microsoft.com/office/drawing/2014/main" id="{DECBE3F8-818F-7248-8255-3BA9427E8CA6}"/>
              </a:ext>
            </a:extLst>
          </p:cNvPr>
          <p:cNvSpPr>
            <a:spLocks noGrp="1"/>
          </p:cNvSpPr>
          <p:nvPr>
            <p:ph type="sldNum" sz="quarter" idx="12"/>
          </p:nvPr>
        </p:nvSpPr>
        <p:spPr/>
        <p:txBody>
          <a:bodyPr/>
          <a:lstStyle/>
          <a:p>
            <a:fld id="{D6169F3E-3C4C-4D2F-858B-9E567E552FB2}" type="slidenum">
              <a:rPr lang="en-IN" smtClean="0"/>
              <a:t>18</a:t>
            </a:fld>
            <a:endParaRPr lang="en-IN"/>
          </a:p>
        </p:txBody>
      </p:sp>
    </p:spTree>
    <p:extLst>
      <p:ext uri="{BB962C8B-B14F-4D97-AF65-F5344CB8AC3E}">
        <p14:creationId xmlns:p14="http://schemas.microsoft.com/office/powerpoint/2010/main" val="793089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91F6B-6975-CA4E-9C3C-15819B5555D9}"/>
              </a:ext>
            </a:extLst>
          </p:cNvPr>
          <p:cNvSpPr>
            <a:spLocks noGrp="1"/>
          </p:cNvSpPr>
          <p:nvPr>
            <p:ph type="title"/>
          </p:nvPr>
        </p:nvSpPr>
        <p:spPr>
          <a:xfrm>
            <a:off x="1115568" y="548640"/>
            <a:ext cx="10168128" cy="1179576"/>
          </a:xfrm>
        </p:spPr>
        <p:txBody>
          <a:bodyPr>
            <a:normAutofit/>
          </a:bodyPr>
          <a:lstStyle/>
          <a:p>
            <a:r>
              <a:rPr lang="en-US" sz="4000" dirty="0"/>
              <a:t>Transfer Learning</a:t>
            </a:r>
          </a:p>
        </p:txBody>
      </p:sp>
      <p:sp>
        <p:nvSpPr>
          <p:cNvPr id="4" name="Rectangle 2">
            <a:extLst>
              <a:ext uri="{FF2B5EF4-FFF2-40B4-BE49-F238E27FC236}">
                <a16:creationId xmlns:a16="http://schemas.microsoft.com/office/drawing/2014/main" id="{69C8C1DA-6696-E745-B471-DBBE8C6D514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2">
            <a:extLst>
              <a:ext uri="{FF2B5EF4-FFF2-40B4-BE49-F238E27FC236}">
                <a16:creationId xmlns:a16="http://schemas.microsoft.com/office/drawing/2014/main" id="{D3E77144-F587-594F-8831-DFC0A9F3268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5">
            <a:extLst>
              <a:ext uri="{FF2B5EF4-FFF2-40B4-BE49-F238E27FC236}">
                <a16:creationId xmlns:a16="http://schemas.microsoft.com/office/drawing/2014/main" id="{3FD4CA33-2086-5F45-BDF4-23D757CE1DFD}"/>
              </a:ext>
            </a:extLst>
          </p:cNvPr>
          <p:cNvSpPr/>
          <p:nvPr/>
        </p:nvSpPr>
        <p:spPr>
          <a:xfrm>
            <a:off x="9970544" y="6124694"/>
            <a:ext cx="1119665" cy="276999"/>
          </a:xfrm>
          <a:prstGeom prst="rect">
            <a:avLst/>
          </a:prstGeom>
        </p:spPr>
        <p:txBody>
          <a:bodyPr wrap="none">
            <a:spAutoFit/>
          </a:bodyPr>
          <a:lstStyle/>
          <a:p>
            <a:r>
              <a:rPr lang="en-US" sz="1200" u="sng">
                <a:solidFill>
                  <a:srgbClr val="555555"/>
                </a:solidFill>
                <a:latin typeface="Helvetica Neue" panose="02000503000000020004" pitchFamily="2" charset="0"/>
                <a:ea typeface="Times New Roman" panose="02020603050405020304" pitchFamily="18" charset="0"/>
                <a:hlinkClick r:id="rId3"/>
              </a:rPr>
              <a:t>Image source</a:t>
            </a:r>
            <a:endParaRPr lang="en-US" sz="1200" dirty="0">
              <a:latin typeface="Times New Roman" panose="02020603050405020304" pitchFamily="18" charset="0"/>
              <a:ea typeface="Times New Roman" panose="02020603050405020304" pitchFamily="18" charset="0"/>
            </a:endParaRPr>
          </a:p>
        </p:txBody>
      </p:sp>
      <p:pic>
        <p:nvPicPr>
          <p:cNvPr id="6148" name="Picture 4" descr="Image for post">
            <a:extLst>
              <a:ext uri="{FF2B5EF4-FFF2-40B4-BE49-F238E27FC236}">
                <a16:creationId xmlns:a16="http://schemas.microsoft.com/office/drawing/2014/main" id="{329F7BD2-9D15-FE43-B455-2A1D180F6C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791" y="1910049"/>
            <a:ext cx="6685477" cy="331893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7CBDDE-37C3-254A-A723-CAABB45E0BB5}"/>
              </a:ext>
            </a:extLst>
          </p:cNvPr>
          <p:cNvSpPr txBox="1"/>
          <p:nvPr/>
        </p:nvSpPr>
        <p:spPr>
          <a:xfrm>
            <a:off x="8533276" y="2276855"/>
            <a:ext cx="2556933" cy="2585323"/>
          </a:xfrm>
          <a:prstGeom prst="rect">
            <a:avLst/>
          </a:prstGeom>
          <a:noFill/>
        </p:spPr>
        <p:txBody>
          <a:bodyPr wrap="square" rtlCol="0">
            <a:spAutoFit/>
          </a:bodyPr>
          <a:lstStyle/>
          <a:p>
            <a:pPr>
              <a:buFont typeface="Wingdings" pitchFamily="2" charset="2"/>
              <a:buChar char="Ø"/>
            </a:pPr>
            <a:r>
              <a:rPr lang="en-US" dirty="0"/>
              <a:t> Pre-trained deep neural networks for Computer Vision</a:t>
            </a:r>
          </a:p>
          <a:p>
            <a:pPr lvl="1">
              <a:buFont typeface="Wingdings" pitchFamily="2" charset="2"/>
              <a:buChar char="Ø"/>
            </a:pPr>
            <a:r>
              <a:rPr lang="en-US" dirty="0"/>
              <a:t>VGG-16</a:t>
            </a:r>
          </a:p>
          <a:p>
            <a:pPr lvl="1">
              <a:buFont typeface="Wingdings" pitchFamily="2" charset="2"/>
              <a:buChar char="Ø"/>
            </a:pPr>
            <a:r>
              <a:rPr lang="en-US" dirty="0"/>
              <a:t>VGG-19</a:t>
            </a:r>
          </a:p>
          <a:p>
            <a:pPr lvl="1">
              <a:buFont typeface="Wingdings" pitchFamily="2" charset="2"/>
              <a:buChar char="Ø"/>
            </a:pPr>
            <a:r>
              <a:rPr lang="en-US" dirty="0"/>
              <a:t>Inception V3</a:t>
            </a:r>
          </a:p>
          <a:p>
            <a:pPr lvl="1">
              <a:buFont typeface="Wingdings" pitchFamily="2" charset="2"/>
              <a:buChar char="Ø"/>
            </a:pPr>
            <a:r>
              <a:rPr lang="en-US" dirty="0"/>
              <a:t>ResNet-50</a:t>
            </a:r>
          </a:p>
          <a:p>
            <a:pPr lvl="1">
              <a:buFont typeface="Wingdings" pitchFamily="2" charset="2"/>
              <a:buChar char="Ø"/>
            </a:pPr>
            <a:r>
              <a:rPr lang="en-US" dirty="0" err="1"/>
              <a:t>Xception</a:t>
            </a:r>
            <a:endParaRPr lang="en-US" dirty="0"/>
          </a:p>
          <a:p>
            <a:endParaRPr lang="en-US" dirty="0"/>
          </a:p>
        </p:txBody>
      </p:sp>
      <p:sp>
        <p:nvSpPr>
          <p:cNvPr id="11" name="Slide Number Placeholder 10">
            <a:extLst>
              <a:ext uri="{FF2B5EF4-FFF2-40B4-BE49-F238E27FC236}">
                <a16:creationId xmlns:a16="http://schemas.microsoft.com/office/drawing/2014/main" id="{0CA58319-E188-824F-B112-F4FC1947FDE5}"/>
              </a:ext>
            </a:extLst>
          </p:cNvPr>
          <p:cNvSpPr>
            <a:spLocks noGrp="1"/>
          </p:cNvSpPr>
          <p:nvPr>
            <p:ph type="sldNum" sz="quarter" idx="12"/>
          </p:nvPr>
        </p:nvSpPr>
        <p:spPr/>
        <p:txBody>
          <a:bodyPr/>
          <a:lstStyle/>
          <a:p>
            <a:fld id="{D6169F3E-3C4C-4D2F-858B-9E567E552FB2}" type="slidenum">
              <a:rPr lang="en-IN" smtClean="0"/>
              <a:t>19</a:t>
            </a:fld>
            <a:endParaRPr lang="en-IN"/>
          </a:p>
        </p:txBody>
      </p:sp>
    </p:spTree>
    <p:extLst>
      <p:ext uri="{BB962C8B-B14F-4D97-AF65-F5344CB8AC3E}">
        <p14:creationId xmlns:p14="http://schemas.microsoft.com/office/powerpoint/2010/main" val="1486618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DEB9651-5124-4F79-BF7E-C075A0D46CE0}"/>
              </a:ext>
            </a:extLst>
          </p:cNvPr>
          <p:cNvPicPr>
            <a:picLocks noChangeAspect="1"/>
          </p:cNvPicPr>
          <p:nvPr/>
        </p:nvPicPr>
        <p:blipFill rotWithShape="1">
          <a:blip r:embed="rId3">
            <a:extLst>
              <a:ext uri="{28A0092B-C50C-407E-A947-70E740481C1C}">
                <a14:useLocalDpi xmlns:a14="http://schemas.microsoft.com/office/drawing/2010/main" val="0"/>
              </a:ext>
            </a:extLst>
          </a:blip>
          <a:srcRect t="25487" b="28918"/>
          <a:stretch/>
        </p:blipFill>
        <p:spPr>
          <a:xfrm>
            <a:off x="20" y="11"/>
            <a:ext cx="12191980" cy="3072932"/>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22" name="Title 1">
            <a:extLst>
              <a:ext uri="{FF2B5EF4-FFF2-40B4-BE49-F238E27FC236}">
                <a16:creationId xmlns:a16="http://schemas.microsoft.com/office/drawing/2014/main" id="{69B17F42-E391-4707-B496-68F40CCE6A33}"/>
              </a:ext>
            </a:extLst>
          </p:cNvPr>
          <p:cNvSpPr>
            <a:spLocks noGrp="1"/>
          </p:cNvSpPr>
          <p:nvPr>
            <p:ph type="title"/>
          </p:nvPr>
        </p:nvSpPr>
        <p:spPr>
          <a:xfrm>
            <a:off x="683216" y="350982"/>
            <a:ext cx="4056530" cy="1106424"/>
          </a:xfrm>
        </p:spPr>
        <p:txBody>
          <a:bodyPr>
            <a:normAutofit/>
          </a:bodyPr>
          <a:lstStyle/>
          <a:p>
            <a:r>
              <a:rPr lang="en-IN" sz="3200" dirty="0">
                <a:solidFill>
                  <a:schemeClr val="bg1"/>
                </a:solidFill>
              </a:rPr>
              <a:t>About Computer Vision</a:t>
            </a:r>
          </a:p>
        </p:txBody>
      </p:sp>
      <p:grpSp>
        <p:nvGrpSpPr>
          <p:cNvPr id="38" name="Group 37">
            <a:extLst>
              <a:ext uri="{FF2B5EF4-FFF2-40B4-BE49-F238E27FC236}">
                <a16:creationId xmlns:a16="http://schemas.microsoft.com/office/drawing/2014/main" id="{7E4ABB25-61DC-4FC7-8ED2-5AD849232009}"/>
              </a:ext>
            </a:extLst>
          </p:cNvPr>
          <p:cNvGrpSpPr/>
          <p:nvPr/>
        </p:nvGrpSpPr>
        <p:grpSpPr>
          <a:xfrm>
            <a:off x="683216" y="3211121"/>
            <a:ext cx="2199469" cy="1272191"/>
            <a:chOff x="683216" y="3211121"/>
            <a:chExt cx="2199469" cy="1272191"/>
          </a:xfrm>
        </p:grpSpPr>
        <p:sp>
          <p:nvSpPr>
            <p:cNvPr id="14" name="TextBox 13">
              <a:extLst>
                <a:ext uri="{FF2B5EF4-FFF2-40B4-BE49-F238E27FC236}">
                  <a16:creationId xmlns:a16="http://schemas.microsoft.com/office/drawing/2014/main" id="{1455FB3D-6940-47A1-BF4C-0CE2DC685A33}"/>
                </a:ext>
              </a:extLst>
            </p:cNvPr>
            <p:cNvSpPr txBox="1"/>
            <p:nvPr/>
          </p:nvSpPr>
          <p:spPr>
            <a:xfrm>
              <a:off x="683216" y="3683093"/>
              <a:ext cx="2199469" cy="800219"/>
            </a:xfrm>
            <a:prstGeom prst="rect">
              <a:avLst/>
            </a:prstGeom>
            <a:noFill/>
          </p:spPr>
          <p:txBody>
            <a:bodyPr wrap="square" rtlCol="0">
              <a:spAutoFit/>
            </a:bodyPr>
            <a:lstStyle/>
            <a:p>
              <a:pPr algn="ctr"/>
              <a:r>
                <a:rPr lang="en-IN" b="1" dirty="0"/>
                <a:t>Computer Vision</a:t>
              </a:r>
            </a:p>
            <a:p>
              <a:pPr marL="285750" indent="-285750">
                <a:buFont typeface="Arial" panose="020B0604020202020204" pitchFamily="34" charset="0"/>
                <a:buChar char="•"/>
              </a:pPr>
              <a:r>
                <a:rPr lang="en-IN" sz="1400" dirty="0"/>
                <a:t>Computer + Vision</a:t>
              </a:r>
            </a:p>
            <a:p>
              <a:pPr marL="285750" indent="-285750">
                <a:buFont typeface="Arial" panose="020B0604020202020204" pitchFamily="34" charset="0"/>
                <a:buChar char="•"/>
              </a:pPr>
              <a:r>
                <a:rPr lang="en-IN" sz="1400" dirty="0"/>
                <a:t>= Human + Vision</a:t>
              </a:r>
            </a:p>
          </p:txBody>
        </p:sp>
        <p:pic>
          <p:nvPicPr>
            <p:cNvPr id="23" name="Graphic 22" descr="Eye Scan with solid fill">
              <a:extLst>
                <a:ext uri="{FF2B5EF4-FFF2-40B4-BE49-F238E27FC236}">
                  <a16:creationId xmlns:a16="http://schemas.microsoft.com/office/drawing/2014/main" id="{BC1473A8-6511-4F24-B366-CEAD917197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00092" y="3211121"/>
              <a:ext cx="513870" cy="513870"/>
            </a:xfrm>
            <a:prstGeom prst="rect">
              <a:avLst/>
            </a:prstGeom>
          </p:spPr>
        </p:pic>
      </p:grpSp>
      <p:pic>
        <p:nvPicPr>
          <p:cNvPr id="11" name="Picture 10" descr="A picture containing tree, plant&#10;&#10;Description automatically generated">
            <a:extLst>
              <a:ext uri="{FF2B5EF4-FFF2-40B4-BE49-F238E27FC236}">
                <a16:creationId xmlns:a16="http://schemas.microsoft.com/office/drawing/2014/main" id="{8411DCDD-BCCF-43EF-A809-A007B88CBC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353" y="4776938"/>
            <a:ext cx="2834737" cy="1619849"/>
          </a:xfrm>
          <a:prstGeom prst="rect">
            <a:avLst/>
          </a:prstGeom>
        </p:spPr>
      </p:pic>
      <p:grpSp>
        <p:nvGrpSpPr>
          <p:cNvPr id="39" name="Group 38">
            <a:extLst>
              <a:ext uri="{FF2B5EF4-FFF2-40B4-BE49-F238E27FC236}">
                <a16:creationId xmlns:a16="http://schemas.microsoft.com/office/drawing/2014/main" id="{DF122155-99C5-4BAB-A731-2D58EFC76099}"/>
              </a:ext>
            </a:extLst>
          </p:cNvPr>
          <p:cNvGrpSpPr/>
          <p:nvPr/>
        </p:nvGrpSpPr>
        <p:grpSpPr>
          <a:xfrm>
            <a:off x="3838083" y="3202973"/>
            <a:ext cx="2104622" cy="1280339"/>
            <a:chOff x="3838083" y="3202973"/>
            <a:chExt cx="2104622" cy="1280339"/>
          </a:xfrm>
        </p:grpSpPr>
        <p:sp>
          <p:nvSpPr>
            <p:cNvPr id="16" name="TextBox 15">
              <a:extLst>
                <a:ext uri="{FF2B5EF4-FFF2-40B4-BE49-F238E27FC236}">
                  <a16:creationId xmlns:a16="http://schemas.microsoft.com/office/drawing/2014/main" id="{0FDAC53A-DE5F-4716-9B7C-D5184FCC3971}"/>
                </a:ext>
              </a:extLst>
            </p:cNvPr>
            <p:cNvSpPr txBox="1"/>
            <p:nvPr/>
          </p:nvSpPr>
          <p:spPr>
            <a:xfrm>
              <a:off x="3838083" y="3683093"/>
              <a:ext cx="2104622" cy="800219"/>
            </a:xfrm>
            <a:prstGeom prst="rect">
              <a:avLst/>
            </a:prstGeom>
            <a:noFill/>
          </p:spPr>
          <p:txBody>
            <a:bodyPr wrap="square" rtlCol="0">
              <a:spAutoFit/>
            </a:bodyPr>
            <a:lstStyle/>
            <a:p>
              <a:pPr algn="ctr"/>
              <a:r>
                <a:rPr lang="en-IN" b="1" dirty="0"/>
                <a:t>Objective </a:t>
              </a:r>
            </a:p>
            <a:p>
              <a:pPr marL="285750" indent="-285750">
                <a:buFont typeface="Arial" panose="020B0604020202020204" pitchFamily="34" charset="0"/>
                <a:buChar char="•"/>
              </a:pPr>
              <a:r>
                <a:rPr lang="en-IN" sz="1400" dirty="0"/>
                <a:t>Explore + Implement</a:t>
              </a:r>
            </a:p>
            <a:p>
              <a:pPr marL="285750" indent="-285750">
                <a:buFont typeface="Arial" panose="020B0604020202020204" pitchFamily="34" charset="0"/>
                <a:buChar char="•"/>
              </a:pPr>
              <a:r>
                <a:rPr lang="en-IN" sz="1400" dirty="0"/>
                <a:t>In Image Classification</a:t>
              </a:r>
            </a:p>
          </p:txBody>
        </p:sp>
        <p:pic>
          <p:nvPicPr>
            <p:cNvPr id="25" name="Graphic 24" descr="Target with solid fill">
              <a:extLst>
                <a:ext uri="{FF2B5EF4-FFF2-40B4-BE49-F238E27FC236}">
                  <a16:creationId xmlns:a16="http://schemas.microsoft.com/office/drawing/2014/main" id="{E543BC5E-AA10-495B-A4AE-AA51A0041D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10101" y="3202973"/>
              <a:ext cx="480120" cy="480120"/>
            </a:xfrm>
            <a:prstGeom prst="rect">
              <a:avLst/>
            </a:prstGeom>
          </p:spPr>
        </p:pic>
      </p:grpSp>
      <p:grpSp>
        <p:nvGrpSpPr>
          <p:cNvPr id="40" name="Group 39">
            <a:extLst>
              <a:ext uri="{FF2B5EF4-FFF2-40B4-BE49-F238E27FC236}">
                <a16:creationId xmlns:a16="http://schemas.microsoft.com/office/drawing/2014/main" id="{8788F106-D8A3-490A-B61B-CF0301477B6E}"/>
              </a:ext>
            </a:extLst>
          </p:cNvPr>
          <p:cNvGrpSpPr/>
          <p:nvPr/>
        </p:nvGrpSpPr>
        <p:grpSpPr>
          <a:xfrm>
            <a:off x="6898104" y="3202973"/>
            <a:ext cx="1594968" cy="1285968"/>
            <a:chOff x="6898104" y="3202973"/>
            <a:chExt cx="1594968" cy="1285968"/>
          </a:xfrm>
        </p:grpSpPr>
        <p:sp>
          <p:nvSpPr>
            <p:cNvPr id="18" name="TextBox 17">
              <a:extLst>
                <a:ext uri="{FF2B5EF4-FFF2-40B4-BE49-F238E27FC236}">
                  <a16:creationId xmlns:a16="http://schemas.microsoft.com/office/drawing/2014/main" id="{9C16FAC6-99B1-4F23-A55D-6FFE48ABC21A}"/>
                </a:ext>
              </a:extLst>
            </p:cNvPr>
            <p:cNvSpPr txBox="1"/>
            <p:nvPr/>
          </p:nvSpPr>
          <p:spPr>
            <a:xfrm>
              <a:off x="6898104" y="3688722"/>
              <a:ext cx="1594968" cy="800219"/>
            </a:xfrm>
            <a:prstGeom prst="rect">
              <a:avLst/>
            </a:prstGeom>
            <a:noFill/>
          </p:spPr>
          <p:txBody>
            <a:bodyPr wrap="square" rtlCol="0">
              <a:spAutoFit/>
            </a:bodyPr>
            <a:lstStyle/>
            <a:p>
              <a:pPr algn="ctr"/>
              <a:r>
                <a:rPr lang="en-IN" b="1" dirty="0"/>
                <a:t>Need</a:t>
              </a:r>
            </a:p>
            <a:p>
              <a:pPr marL="285750" indent="-285750">
                <a:buFont typeface="Arial" panose="020B0604020202020204" pitchFamily="34" charset="0"/>
                <a:buChar char="•"/>
              </a:pPr>
              <a:r>
                <a:rPr lang="en-IN" sz="1400" dirty="0"/>
                <a:t>Large Data</a:t>
              </a:r>
            </a:p>
            <a:p>
              <a:pPr marL="285750" indent="-285750">
                <a:buFont typeface="Arial" panose="020B0604020202020204" pitchFamily="34" charset="0"/>
                <a:buChar char="•"/>
              </a:pPr>
              <a:r>
                <a:rPr lang="en-IN" sz="1400" dirty="0"/>
                <a:t>Automate task</a:t>
              </a:r>
            </a:p>
          </p:txBody>
        </p:sp>
        <p:pic>
          <p:nvPicPr>
            <p:cNvPr id="27" name="Graphic 26" descr="Questions with solid fill">
              <a:extLst>
                <a:ext uri="{FF2B5EF4-FFF2-40B4-BE49-F238E27FC236}">
                  <a16:creationId xmlns:a16="http://schemas.microsoft.com/office/drawing/2014/main" id="{BC5699F5-82D0-49C7-B007-A6801077FB0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70577" y="3202973"/>
              <a:ext cx="480120" cy="480120"/>
            </a:xfrm>
            <a:prstGeom prst="rect">
              <a:avLst/>
            </a:prstGeom>
          </p:spPr>
        </p:pic>
      </p:grpSp>
      <p:grpSp>
        <p:nvGrpSpPr>
          <p:cNvPr id="41" name="Group 40">
            <a:extLst>
              <a:ext uri="{FF2B5EF4-FFF2-40B4-BE49-F238E27FC236}">
                <a16:creationId xmlns:a16="http://schemas.microsoft.com/office/drawing/2014/main" id="{58674F20-7ACA-4B50-AF5A-8AF625E0E517}"/>
              </a:ext>
            </a:extLst>
          </p:cNvPr>
          <p:cNvGrpSpPr/>
          <p:nvPr/>
        </p:nvGrpSpPr>
        <p:grpSpPr>
          <a:xfrm>
            <a:off x="9388097" y="3202973"/>
            <a:ext cx="2013489" cy="1280339"/>
            <a:chOff x="9388097" y="3202973"/>
            <a:chExt cx="2013489" cy="1280339"/>
          </a:xfrm>
        </p:grpSpPr>
        <p:sp>
          <p:nvSpPr>
            <p:cNvPr id="20" name="TextBox 19">
              <a:extLst>
                <a:ext uri="{FF2B5EF4-FFF2-40B4-BE49-F238E27FC236}">
                  <a16:creationId xmlns:a16="http://schemas.microsoft.com/office/drawing/2014/main" id="{BF070697-D985-4206-B308-9343507D64A7}"/>
                </a:ext>
              </a:extLst>
            </p:cNvPr>
            <p:cNvSpPr txBox="1"/>
            <p:nvPr/>
          </p:nvSpPr>
          <p:spPr>
            <a:xfrm>
              <a:off x="9388097" y="3683093"/>
              <a:ext cx="2013489" cy="800219"/>
            </a:xfrm>
            <a:prstGeom prst="rect">
              <a:avLst/>
            </a:prstGeom>
            <a:noFill/>
          </p:spPr>
          <p:txBody>
            <a:bodyPr wrap="square" rtlCol="0">
              <a:spAutoFit/>
            </a:bodyPr>
            <a:lstStyle/>
            <a:p>
              <a:pPr algn="ctr"/>
              <a:r>
                <a:rPr lang="en-IN" b="1" dirty="0"/>
                <a:t>Application </a:t>
              </a:r>
            </a:p>
            <a:p>
              <a:pPr marL="285750" indent="-285750">
                <a:buFont typeface="Arial" panose="020B0604020202020204" pitchFamily="34" charset="0"/>
                <a:buChar char="•"/>
              </a:pPr>
              <a:r>
                <a:rPr lang="en-US" sz="1400" i="0" dirty="0">
                  <a:effectLst/>
                </a:rPr>
                <a:t>Medical Diagnosis  </a:t>
              </a:r>
            </a:p>
            <a:p>
              <a:pPr marL="285750" indent="-285750">
                <a:buFont typeface="Arial" panose="020B0604020202020204" pitchFamily="34" charset="0"/>
                <a:buChar char="•"/>
              </a:pPr>
              <a:r>
                <a:rPr lang="en-IN" sz="1400" dirty="0"/>
                <a:t>E-commerce retail</a:t>
              </a:r>
            </a:p>
          </p:txBody>
        </p:sp>
        <p:pic>
          <p:nvPicPr>
            <p:cNvPr id="31" name="Graphic 30" descr="Images with solid fill">
              <a:extLst>
                <a:ext uri="{FF2B5EF4-FFF2-40B4-BE49-F238E27FC236}">
                  <a16:creationId xmlns:a16="http://schemas.microsoft.com/office/drawing/2014/main" id="{2160CAD4-3E7B-4645-998D-F99C3DFFE70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31053" y="3202973"/>
              <a:ext cx="480120" cy="480120"/>
            </a:xfrm>
            <a:prstGeom prst="rect">
              <a:avLst/>
            </a:prstGeom>
          </p:spPr>
        </p:pic>
      </p:grpSp>
      <p:pic>
        <p:nvPicPr>
          <p:cNvPr id="32" name="Picture 31" descr="Graphical user interface&#10;&#10;Description automatically generated">
            <a:extLst>
              <a:ext uri="{FF2B5EF4-FFF2-40B4-BE49-F238E27FC236}">
                <a16:creationId xmlns:a16="http://schemas.microsoft.com/office/drawing/2014/main" id="{BDF11C92-4D65-44A6-93C1-244A3F666114}"/>
              </a:ext>
            </a:extLst>
          </p:cNvPr>
          <p:cNvPicPr>
            <a:picLocks noChangeAspect="1"/>
          </p:cNvPicPr>
          <p:nvPr/>
        </p:nvPicPr>
        <p:blipFill rotWithShape="1">
          <a:blip r:embed="rId13">
            <a:extLst>
              <a:ext uri="{28A0092B-C50C-407E-A947-70E740481C1C}">
                <a14:useLocalDpi xmlns:a14="http://schemas.microsoft.com/office/drawing/2010/main" val="0"/>
              </a:ext>
            </a:extLst>
          </a:blip>
          <a:srcRect t="19392" b="2727"/>
          <a:stretch/>
        </p:blipFill>
        <p:spPr>
          <a:xfrm>
            <a:off x="8762350" y="4776938"/>
            <a:ext cx="2598562" cy="1624101"/>
          </a:xfrm>
          <a:prstGeom prst="rect">
            <a:avLst/>
          </a:prstGeom>
          <a:ln>
            <a:solidFill>
              <a:schemeClr val="tx1"/>
            </a:solidFill>
          </a:ln>
        </p:spPr>
      </p:pic>
      <p:pic>
        <p:nvPicPr>
          <p:cNvPr id="33" name="Picture 32">
            <a:extLst>
              <a:ext uri="{FF2B5EF4-FFF2-40B4-BE49-F238E27FC236}">
                <a16:creationId xmlns:a16="http://schemas.microsoft.com/office/drawing/2014/main" id="{622E17BA-498B-4211-8ACC-204B6CB5E68B}"/>
              </a:ext>
            </a:extLst>
          </p:cNvPr>
          <p:cNvPicPr>
            <a:picLocks noChangeAspect="1"/>
          </p:cNvPicPr>
          <p:nvPr/>
        </p:nvPicPr>
        <p:blipFill rotWithShape="1">
          <a:blip r:embed="rId14">
            <a:extLst>
              <a:ext uri="{28A0092B-C50C-407E-A947-70E740481C1C}">
                <a14:useLocalDpi xmlns:a14="http://schemas.microsoft.com/office/drawing/2010/main" val="0"/>
              </a:ext>
            </a:extLst>
          </a:blip>
          <a:srcRect l="3639" t="19662" r="3302" b="13464"/>
          <a:stretch/>
        </p:blipFill>
        <p:spPr>
          <a:xfrm>
            <a:off x="4610101" y="4772685"/>
            <a:ext cx="3588041" cy="1628354"/>
          </a:xfrm>
          <a:prstGeom prst="rect">
            <a:avLst/>
          </a:prstGeom>
          <a:ln>
            <a:solidFill>
              <a:schemeClr val="tx1"/>
            </a:solidFill>
          </a:ln>
        </p:spPr>
      </p:pic>
      <p:sp>
        <p:nvSpPr>
          <p:cNvPr id="2" name="Slide Number Placeholder 1">
            <a:extLst>
              <a:ext uri="{FF2B5EF4-FFF2-40B4-BE49-F238E27FC236}">
                <a16:creationId xmlns:a16="http://schemas.microsoft.com/office/drawing/2014/main" id="{017916E9-4239-174C-8B63-2E40F55912F5}"/>
              </a:ext>
            </a:extLst>
          </p:cNvPr>
          <p:cNvSpPr>
            <a:spLocks noGrp="1"/>
          </p:cNvSpPr>
          <p:nvPr>
            <p:ph type="sldNum" sz="quarter" idx="12"/>
          </p:nvPr>
        </p:nvSpPr>
        <p:spPr/>
        <p:txBody>
          <a:bodyPr/>
          <a:lstStyle/>
          <a:p>
            <a:fld id="{D6169F3E-3C4C-4D2F-858B-9E567E552FB2}" type="slidenum">
              <a:rPr lang="en-IN" smtClean="0"/>
              <a:t>2</a:t>
            </a:fld>
            <a:endParaRPr lang="en-IN"/>
          </a:p>
        </p:txBody>
      </p:sp>
    </p:spTree>
    <p:extLst>
      <p:ext uri="{BB962C8B-B14F-4D97-AF65-F5344CB8AC3E}">
        <p14:creationId xmlns:p14="http://schemas.microsoft.com/office/powerpoint/2010/main" val="221231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10"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595A6-2C91-824F-B6A7-84CF9E37E464}"/>
              </a:ext>
            </a:extLst>
          </p:cNvPr>
          <p:cNvSpPr>
            <a:spLocks noGrp="1"/>
          </p:cNvSpPr>
          <p:nvPr>
            <p:ph type="title"/>
          </p:nvPr>
        </p:nvSpPr>
        <p:spPr/>
        <p:txBody>
          <a:bodyPr/>
          <a:lstStyle/>
          <a:p>
            <a:r>
              <a:rPr lang="en-US" dirty="0"/>
              <a:t>Transfer Learning</a:t>
            </a:r>
          </a:p>
        </p:txBody>
      </p:sp>
      <p:sp>
        <p:nvSpPr>
          <p:cNvPr id="3" name="Content Placeholder 2">
            <a:extLst>
              <a:ext uri="{FF2B5EF4-FFF2-40B4-BE49-F238E27FC236}">
                <a16:creationId xmlns:a16="http://schemas.microsoft.com/office/drawing/2014/main" id="{1FED4DD4-DC18-C24E-A6A3-CB5168887BE5}"/>
              </a:ext>
            </a:extLst>
          </p:cNvPr>
          <p:cNvSpPr>
            <a:spLocks noGrp="1"/>
          </p:cNvSpPr>
          <p:nvPr>
            <p:ph sz="half" idx="1"/>
          </p:nvPr>
        </p:nvSpPr>
        <p:spPr>
          <a:xfrm>
            <a:off x="719669" y="1825625"/>
            <a:ext cx="5181600" cy="4351338"/>
          </a:xfrm>
          <a:ln>
            <a:solidFill>
              <a:schemeClr val="tx1"/>
            </a:solidFill>
          </a:ln>
        </p:spPr>
        <p:txBody>
          <a:bodyPr/>
          <a:lstStyle/>
          <a:p>
            <a:pPr>
              <a:buFont typeface="Wingdings" pitchFamily="2" charset="2"/>
              <a:buChar char="Ø"/>
            </a:pPr>
            <a:r>
              <a:rPr lang="en-US" sz="2000" dirty="0"/>
              <a:t>Implement transfer learning: </a:t>
            </a:r>
          </a:p>
          <a:p>
            <a:pPr marL="457200" lvl="1" indent="0">
              <a:buNone/>
            </a:pPr>
            <a:r>
              <a:rPr lang="en-US" sz="1600" dirty="0"/>
              <a:t>Remove the last predicting layer of the pre-trained model and replace them with our own predicting layers. Pretrained model layers are frozen.</a:t>
            </a:r>
          </a:p>
          <a:p>
            <a:endParaRPr lang="en-US" dirty="0"/>
          </a:p>
        </p:txBody>
      </p:sp>
      <p:pic>
        <p:nvPicPr>
          <p:cNvPr id="5" name="Picture 2" descr="Image for post">
            <a:extLst>
              <a:ext uri="{FF2B5EF4-FFF2-40B4-BE49-F238E27FC236}">
                <a16:creationId xmlns:a16="http://schemas.microsoft.com/office/drawing/2014/main" id="{D27A03B1-8B7A-244E-B38E-108E175E73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71" r="-1" b="-1"/>
          <a:stretch/>
        </p:blipFill>
        <p:spPr bwMode="auto">
          <a:xfrm>
            <a:off x="990557" y="2891373"/>
            <a:ext cx="4707556" cy="28936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D554E44D-C8B2-D048-AB10-CED2A25DC0A3}"/>
              </a:ext>
            </a:extLst>
          </p:cNvPr>
          <p:cNvSpPr>
            <a:spLocks noGrp="1"/>
          </p:cNvSpPr>
          <p:nvPr>
            <p:ph sz="half" idx="2"/>
          </p:nvPr>
        </p:nvSpPr>
        <p:spPr>
          <a:xfrm>
            <a:off x="6324597" y="1825625"/>
            <a:ext cx="5181600" cy="4351338"/>
          </a:xfrm>
          <a:ln>
            <a:solidFill>
              <a:schemeClr val="tx1"/>
            </a:solidFill>
          </a:ln>
        </p:spPr>
        <p:txBody>
          <a:bodyPr>
            <a:normAutofit/>
          </a:bodyPr>
          <a:lstStyle/>
          <a:p>
            <a:pPr>
              <a:buFont typeface="Wingdings" pitchFamily="2" charset="2"/>
              <a:buChar char="Ø"/>
            </a:pPr>
            <a:r>
              <a:rPr lang="en-US" sz="2000" dirty="0"/>
              <a:t>Finetune transfer learning model:</a:t>
            </a:r>
          </a:p>
          <a:p>
            <a:pPr marL="457200" lvl="1" indent="0">
              <a:buNone/>
            </a:pPr>
            <a:r>
              <a:rPr lang="en-US" sz="1600" dirty="0"/>
              <a:t>Unfreeze few top layers of pretrained model. </a:t>
            </a:r>
          </a:p>
        </p:txBody>
      </p:sp>
      <p:pic>
        <p:nvPicPr>
          <p:cNvPr id="8" name="Picture 2" descr="Image for post">
            <a:extLst>
              <a:ext uri="{FF2B5EF4-FFF2-40B4-BE49-F238E27FC236}">
                <a16:creationId xmlns:a16="http://schemas.microsoft.com/office/drawing/2014/main" id="{5C42CB59-5210-2B46-B368-28104F2935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5396" y="2992971"/>
            <a:ext cx="5080001" cy="267480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83A90BA4-78AD-454D-AE05-7613885A59F9}"/>
              </a:ext>
            </a:extLst>
          </p:cNvPr>
          <p:cNvSpPr>
            <a:spLocks noGrp="1"/>
          </p:cNvSpPr>
          <p:nvPr>
            <p:ph type="sldNum" sz="quarter" idx="12"/>
          </p:nvPr>
        </p:nvSpPr>
        <p:spPr/>
        <p:txBody>
          <a:bodyPr/>
          <a:lstStyle/>
          <a:p>
            <a:fld id="{D6169F3E-3C4C-4D2F-858B-9E567E552FB2}" type="slidenum">
              <a:rPr lang="en-IN" smtClean="0"/>
              <a:t>20</a:t>
            </a:fld>
            <a:endParaRPr lang="en-IN"/>
          </a:p>
        </p:txBody>
      </p:sp>
    </p:spTree>
    <p:extLst>
      <p:ext uri="{BB962C8B-B14F-4D97-AF65-F5344CB8AC3E}">
        <p14:creationId xmlns:p14="http://schemas.microsoft.com/office/powerpoint/2010/main" val="2318655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46888-E58F-134F-BA1C-640108F49062}"/>
              </a:ext>
            </a:extLst>
          </p:cNvPr>
          <p:cNvSpPr>
            <a:spLocks noGrp="1"/>
          </p:cNvSpPr>
          <p:nvPr>
            <p:ph type="title"/>
          </p:nvPr>
        </p:nvSpPr>
        <p:spPr/>
        <p:txBody>
          <a:bodyPr>
            <a:normAutofit/>
          </a:bodyPr>
          <a:lstStyle/>
          <a:p>
            <a:r>
              <a:rPr lang="en-US" sz="3600" dirty="0"/>
              <a:t>Flowchart – Our Approach Using Deep Learning</a:t>
            </a:r>
          </a:p>
        </p:txBody>
      </p:sp>
      <p:pic>
        <p:nvPicPr>
          <p:cNvPr id="7170" name="Picture 2">
            <a:extLst>
              <a:ext uri="{FF2B5EF4-FFF2-40B4-BE49-F238E27FC236}">
                <a16:creationId xmlns:a16="http://schemas.microsoft.com/office/drawing/2014/main" id="{B3787828-5C39-E044-82CB-0C20CB4DB3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3812877"/>
            <a:ext cx="12192000" cy="26224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7AC7F04-B68D-1440-B3B3-FC4D06D0A774}"/>
              </a:ext>
            </a:extLst>
          </p:cNvPr>
          <p:cNvSpPr txBox="1"/>
          <p:nvPr/>
        </p:nvSpPr>
        <p:spPr>
          <a:xfrm>
            <a:off x="1052421" y="1621764"/>
            <a:ext cx="4226943" cy="2134046"/>
          </a:xfrm>
          <a:prstGeom prst="rect">
            <a:avLst/>
          </a:prstGeom>
          <a:noFill/>
        </p:spPr>
        <p:txBody>
          <a:bodyPr wrap="square" rtlCol="0">
            <a:spAutoFit/>
          </a:bodyPr>
          <a:lstStyle/>
          <a:p>
            <a:pPr>
              <a:lnSpc>
                <a:spcPct val="150000"/>
              </a:lnSpc>
            </a:pPr>
            <a:r>
              <a:rPr lang="en-US" sz="1500" dirty="0"/>
              <a:t>Model building:</a:t>
            </a:r>
          </a:p>
          <a:p>
            <a:pPr marL="742950" lvl="1" indent="-285750">
              <a:lnSpc>
                <a:spcPct val="150000"/>
              </a:lnSpc>
              <a:buFont typeface="Wingdings" pitchFamily="2" charset="2"/>
              <a:buChar char="Ø"/>
            </a:pPr>
            <a:r>
              <a:rPr lang="en-US" sz="1500" dirty="0"/>
              <a:t>Deep Learning </a:t>
            </a:r>
          </a:p>
          <a:p>
            <a:pPr marL="1200150" lvl="2" indent="-285750">
              <a:lnSpc>
                <a:spcPct val="150000"/>
              </a:lnSpc>
              <a:buFont typeface="Arial" panose="020B0604020202020204" pitchFamily="34" charset="0"/>
              <a:buChar char="•"/>
            </a:pPr>
            <a:r>
              <a:rPr lang="en-US" sz="1500" dirty="0"/>
              <a:t>Convolutional Neural Network (CNN)</a:t>
            </a:r>
          </a:p>
          <a:p>
            <a:pPr marL="742950" lvl="1" indent="-285750">
              <a:lnSpc>
                <a:spcPct val="150000"/>
              </a:lnSpc>
              <a:buFont typeface="Wingdings" pitchFamily="2" charset="2"/>
              <a:buChar char="Ø"/>
            </a:pPr>
            <a:r>
              <a:rPr lang="en-US" sz="1500" dirty="0"/>
              <a:t>Transfer learning </a:t>
            </a:r>
          </a:p>
          <a:p>
            <a:pPr marL="1200150" lvl="2" indent="-285750">
              <a:lnSpc>
                <a:spcPct val="150000"/>
              </a:lnSpc>
              <a:buFont typeface="Arial" panose="020B0604020202020204" pitchFamily="34" charset="0"/>
              <a:buChar char="•"/>
            </a:pPr>
            <a:r>
              <a:rPr lang="en-US" sz="1500" dirty="0"/>
              <a:t>ResNet50</a:t>
            </a:r>
          </a:p>
          <a:p>
            <a:pPr marL="1200150" lvl="2" indent="-285750">
              <a:lnSpc>
                <a:spcPct val="150000"/>
              </a:lnSpc>
              <a:buFont typeface="Arial" panose="020B0604020202020204" pitchFamily="34" charset="0"/>
              <a:buChar char="•"/>
            </a:pPr>
            <a:r>
              <a:rPr lang="en-US" sz="1500" dirty="0"/>
              <a:t>InceptionV3</a:t>
            </a:r>
          </a:p>
        </p:txBody>
      </p:sp>
      <p:sp>
        <p:nvSpPr>
          <p:cNvPr id="3" name="Slide Number Placeholder 2">
            <a:extLst>
              <a:ext uri="{FF2B5EF4-FFF2-40B4-BE49-F238E27FC236}">
                <a16:creationId xmlns:a16="http://schemas.microsoft.com/office/drawing/2014/main" id="{12CC2B5C-C9C2-F94D-A1B3-67D65D0E39C4}"/>
              </a:ext>
            </a:extLst>
          </p:cNvPr>
          <p:cNvSpPr>
            <a:spLocks noGrp="1"/>
          </p:cNvSpPr>
          <p:nvPr>
            <p:ph type="sldNum" sz="quarter" idx="12"/>
          </p:nvPr>
        </p:nvSpPr>
        <p:spPr/>
        <p:txBody>
          <a:bodyPr/>
          <a:lstStyle/>
          <a:p>
            <a:fld id="{D6169F3E-3C4C-4D2F-858B-9E567E552FB2}" type="slidenum">
              <a:rPr lang="en-IN" smtClean="0"/>
              <a:t>21</a:t>
            </a:fld>
            <a:endParaRPr lang="en-IN"/>
          </a:p>
        </p:txBody>
      </p:sp>
    </p:spTree>
    <p:extLst>
      <p:ext uri="{BB962C8B-B14F-4D97-AF65-F5344CB8AC3E}">
        <p14:creationId xmlns:p14="http://schemas.microsoft.com/office/powerpoint/2010/main" val="4281424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7FDA6-792D-594E-B8AB-5603033B0F91}"/>
              </a:ext>
            </a:extLst>
          </p:cNvPr>
          <p:cNvSpPr>
            <a:spLocks noGrp="1"/>
          </p:cNvSpPr>
          <p:nvPr>
            <p:ph type="title"/>
          </p:nvPr>
        </p:nvSpPr>
        <p:spPr>
          <a:xfrm>
            <a:off x="3103738" y="500591"/>
            <a:ext cx="8796996" cy="1325563"/>
          </a:xfrm>
        </p:spPr>
        <p:txBody>
          <a:bodyPr/>
          <a:lstStyle/>
          <a:p>
            <a:r>
              <a:rPr lang="en-US" dirty="0"/>
              <a:t>Image Classification using simple CNN</a:t>
            </a:r>
          </a:p>
        </p:txBody>
      </p:sp>
      <p:graphicFrame>
        <p:nvGraphicFramePr>
          <p:cNvPr id="7" name="Table 6">
            <a:extLst>
              <a:ext uri="{FF2B5EF4-FFF2-40B4-BE49-F238E27FC236}">
                <a16:creationId xmlns:a16="http://schemas.microsoft.com/office/drawing/2014/main" id="{10528208-EB77-064D-B9B2-709AEEEFB358}"/>
              </a:ext>
            </a:extLst>
          </p:cNvPr>
          <p:cNvGraphicFramePr>
            <a:graphicFrameLocks noGrp="1"/>
          </p:cNvGraphicFramePr>
          <p:nvPr>
            <p:extLst>
              <p:ext uri="{D42A27DB-BD31-4B8C-83A1-F6EECF244321}">
                <p14:modId xmlns:p14="http://schemas.microsoft.com/office/powerpoint/2010/main" val="141096059"/>
              </p:ext>
            </p:extLst>
          </p:nvPr>
        </p:nvGraphicFramePr>
        <p:xfrm>
          <a:off x="4072280" y="2425213"/>
          <a:ext cx="6690582" cy="2596985"/>
        </p:xfrm>
        <a:graphic>
          <a:graphicData uri="http://schemas.openxmlformats.org/drawingml/2006/table">
            <a:tbl>
              <a:tblPr>
                <a:tableStyleId>{5C22544A-7EE6-4342-B048-85BDC9FD1C3A}</a:tableStyleId>
              </a:tblPr>
              <a:tblGrid>
                <a:gridCol w="758906">
                  <a:extLst>
                    <a:ext uri="{9D8B030D-6E8A-4147-A177-3AD203B41FA5}">
                      <a16:colId xmlns:a16="http://schemas.microsoft.com/office/drawing/2014/main" val="2801366294"/>
                    </a:ext>
                  </a:extLst>
                </a:gridCol>
                <a:gridCol w="1291012">
                  <a:extLst>
                    <a:ext uri="{9D8B030D-6E8A-4147-A177-3AD203B41FA5}">
                      <a16:colId xmlns:a16="http://schemas.microsoft.com/office/drawing/2014/main" val="768736160"/>
                    </a:ext>
                  </a:extLst>
                </a:gridCol>
                <a:gridCol w="1046766">
                  <a:extLst>
                    <a:ext uri="{9D8B030D-6E8A-4147-A177-3AD203B41FA5}">
                      <a16:colId xmlns:a16="http://schemas.microsoft.com/office/drawing/2014/main" val="737075655"/>
                    </a:ext>
                  </a:extLst>
                </a:gridCol>
                <a:gridCol w="1197966">
                  <a:extLst>
                    <a:ext uri="{9D8B030D-6E8A-4147-A177-3AD203B41FA5}">
                      <a16:colId xmlns:a16="http://schemas.microsoft.com/office/drawing/2014/main" val="623895162"/>
                    </a:ext>
                  </a:extLst>
                </a:gridCol>
                <a:gridCol w="1197966">
                  <a:extLst>
                    <a:ext uri="{9D8B030D-6E8A-4147-A177-3AD203B41FA5}">
                      <a16:colId xmlns:a16="http://schemas.microsoft.com/office/drawing/2014/main" val="2396061881"/>
                    </a:ext>
                  </a:extLst>
                </a:gridCol>
                <a:gridCol w="1197966">
                  <a:extLst>
                    <a:ext uri="{9D8B030D-6E8A-4147-A177-3AD203B41FA5}">
                      <a16:colId xmlns:a16="http://schemas.microsoft.com/office/drawing/2014/main" val="2094070888"/>
                    </a:ext>
                  </a:extLst>
                </a:gridCol>
              </a:tblGrid>
              <a:tr h="429678">
                <a:tc>
                  <a:txBody>
                    <a:bodyPr/>
                    <a:lstStyle/>
                    <a:p>
                      <a:pPr algn="ctr" fontAlgn="b"/>
                      <a:r>
                        <a:rPr lang="en-US" sz="1600" u="none" strike="noStrike" dirty="0">
                          <a:effectLst/>
                        </a:rPr>
                        <a:t>Model</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a:effectLst/>
                        </a:rPr>
                        <a:t>Image augmentation?</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a:effectLst/>
                        </a:rPr>
                        <a:t>Optimizer</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a:effectLst/>
                        </a:rPr>
                        <a:t>Learning rate</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a:effectLst/>
                        </a:rPr>
                        <a:t>Validation accuracy</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a:effectLst/>
                        </a:rPr>
                        <a:t>Test accuracy</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5914956"/>
                  </a:ext>
                </a:extLst>
              </a:tr>
              <a:tr h="419956">
                <a:tc>
                  <a:txBody>
                    <a:bodyPr/>
                    <a:lstStyle/>
                    <a:p>
                      <a:pPr algn="ctr" fontAlgn="b"/>
                      <a:r>
                        <a:rPr lang="en-US" sz="1600" u="none" strike="noStrike" dirty="0">
                          <a:effectLst/>
                        </a:rPr>
                        <a:t>CNN</a:t>
                      </a:r>
                      <a:endParaRPr lang="en-US" sz="1600" b="0" i="0" u="none" strike="noStrike" dirty="0">
                        <a:solidFill>
                          <a:srgbClr val="000000"/>
                        </a:solidFill>
                        <a:effectLst/>
                        <a:latin typeface="Calibri" panose="020F0502020204030204" pitchFamily="34" charset="0"/>
                      </a:endParaRPr>
                    </a:p>
                  </a:txBody>
                  <a:tcPr marL="9525" marR="9525" marT="9525" marB="0" anchor="ctr">
                    <a:solidFill>
                      <a:srgbClr val="92D050"/>
                    </a:solidFill>
                  </a:tcPr>
                </a:tc>
                <a:tc>
                  <a:txBody>
                    <a:bodyPr/>
                    <a:lstStyle/>
                    <a:p>
                      <a:pPr algn="ctr" fontAlgn="b"/>
                      <a:r>
                        <a:rPr lang="en-US" sz="1600" u="none" strike="noStrike" dirty="0">
                          <a:effectLst/>
                        </a:rPr>
                        <a:t>No</a:t>
                      </a:r>
                      <a:endParaRPr lang="en-US" sz="1600" b="0" i="0" u="none" strike="noStrike" dirty="0">
                        <a:solidFill>
                          <a:srgbClr val="000000"/>
                        </a:solidFill>
                        <a:effectLst/>
                        <a:latin typeface="Calibri" panose="020F0502020204030204" pitchFamily="34" charset="0"/>
                      </a:endParaRPr>
                    </a:p>
                  </a:txBody>
                  <a:tcPr marL="9525" marR="9525" marT="9525" marB="0" anchor="ctr">
                    <a:solidFill>
                      <a:srgbClr val="92D050"/>
                    </a:solidFill>
                  </a:tcPr>
                </a:tc>
                <a:tc>
                  <a:txBody>
                    <a:bodyPr/>
                    <a:lstStyle/>
                    <a:p>
                      <a:pPr algn="ctr" fontAlgn="b"/>
                      <a:r>
                        <a:rPr lang="en-US" sz="1600" u="none" strike="noStrike">
                          <a:effectLst/>
                        </a:rPr>
                        <a:t>Adam</a:t>
                      </a:r>
                      <a:endParaRPr lang="en-US" sz="1600" b="0" i="0" u="none" strike="noStrike">
                        <a:solidFill>
                          <a:srgbClr val="000000"/>
                        </a:solidFill>
                        <a:effectLst/>
                        <a:latin typeface="Calibri" panose="020F0502020204030204" pitchFamily="34" charset="0"/>
                      </a:endParaRPr>
                    </a:p>
                  </a:txBody>
                  <a:tcPr marL="9525" marR="9525" marT="9525" marB="0" anchor="ctr">
                    <a:solidFill>
                      <a:srgbClr val="92D050"/>
                    </a:solidFill>
                  </a:tcPr>
                </a:tc>
                <a:tc>
                  <a:txBody>
                    <a:bodyPr/>
                    <a:lstStyle/>
                    <a:p>
                      <a:pPr algn="ctr" fontAlgn="b"/>
                      <a:r>
                        <a:rPr lang="en-US" sz="1600" u="none" strike="noStrike">
                          <a:effectLst/>
                        </a:rPr>
                        <a:t>0.0001</a:t>
                      </a:r>
                      <a:endParaRPr lang="en-US" sz="1600" b="0" i="0" u="none" strike="noStrike">
                        <a:solidFill>
                          <a:srgbClr val="000000"/>
                        </a:solidFill>
                        <a:effectLst/>
                        <a:latin typeface="Calibri" panose="020F0502020204030204" pitchFamily="34" charset="0"/>
                      </a:endParaRPr>
                    </a:p>
                  </a:txBody>
                  <a:tcPr marL="9525" marR="9525" marT="9525" marB="0" anchor="ctr">
                    <a:solidFill>
                      <a:srgbClr val="92D050"/>
                    </a:solidFill>
                  </a:tcPr>
                </a:tc>
                <a:tc>
                  <a:txBody>
                    <a:bodyPr/>
                    <a:lstStyle/>
                    <a:p>
                      <a:pPr algn="ctr" fontAlgn="b"/>
                      <a:r>
                        <a:rPr lang="en-US" sz="1600" u="none" strike="noStrike">
                          <a:effectLst/>
                        </a:rPr>
                        <a:t>0.89</a:t>
                      </a:r>
                      <a:endParaRPr lang="en-US" sz="1600" b="0" i="0" u="none" strike="noStrike">
                        <a:solidFill>
                          <a:srgbClr val="000000"/>
                        </a:solidFill>
                        <a:effectLst/>
                        <a:latin typeface="Calibri" panose="020F0502020204030204" pitchFamily="34" charset="0"/>
                      </a:endParaRPr>
                    </a:p>
                  </a:txBody>
                  <a:tcPr marL="9525" marR="9525" marT="9525" marB="0" anchor="ctr">
                    <a:solidFill>
                      <a:srgbClr val="92D050"/>
                    </a:solidFill>
                  </a:tcPr>
                </a:tc>
                <a:tc>
                  <a:txBody>
                    <a:bodyPr/>
                    <a:lstStyle/>
                    <a:p>
                      <a:pPr algn="ctr" fontAlgn="b"/>
                      <a:r>
                        <a:rPr lang="en-US" sz="1600" u="none" strike="noStrike" dirty="0">
                          <a:effectLst/>
                        </a:rPr>
                        <a:t>0.8875</a:t>
                      </a:r>
                      <a:endParaRPr lang="en-US" sz="1600" b="0" i="0" u="none" strike="noStrike" dirty="0">
                        <a:solidFill>
                          <a:srgbClr val="000000"/>
                        </a:solidFill>
                        <a:effectLst/>
                        <a:latin typeface="Calibri" panose="020F0502020204030204" pitchFamily="34" charset="0"/>
                      </a:endParaRPr>
                    </a:p>
                  </a:txBody>
                  <a:tcPr marL="9525" marR="9525" marT="9525" marB="0" anchor="ctr">
                    <a:solidFill>
                      <a:srgbClr val="92D050"/>
                    </a:solidFill>
                  </a:tcPr>
                </a:tc>
                <a:extLst>
                  <a:ext uri="{0D108BD9-81ED-4DB2-BD59-A6C34878D82A}">
                    <a16:rowId xmlns:a16="http://schemas.microsoft.com/office/drawing/2014/main" val="122126913"/>
                  </a:ext>
                </a:extLst>
              </a:tr>
              <a:tr h="419956">
                <a:tc>
                  <a:txBody>
                    <a:bodyPr/>
                    <a:lstStyle/>
                    <a:p>
                      <a:pPr algn="ctr" fontAlgn="b"/>
                      <a:r>
                        <a:rPr lang="en-US" sz="1600" u="none" strike="noStrike">
                          <a:effectLst/>
                        </a:rPr>
                        <a:t>CNN</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No</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Adam</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0.00001</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a:effectLst/>
                        </a:rPr>
                        <a:t>0.8275</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0.8375</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70014162"/>
                  </a:ext>
                </a:extLst>
              </a:tr>
              <a:tr h="419956">
                <a:tc>
                  <a:txBody>
                    <a:bodyPr/>
                    <a:lstStyle/>
                    <a:p>
                      <a:pPr algn="ctr" fontAlgn="b"/>
                      <a:r>
                        <a:rPr lang="en-US" sz="1600" u="none" strike="noStrike" dirty="0">
                          <a:effectLst/>
                        </a:rPr>
                        <a:t>CNN</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Yes</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a:effectLst/>
                        </a:rPr>
                        <a:t>Adam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0.0001</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0.8575</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a:effectLst/>
                        </a:rPr>
                        <a:t>0.8525</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251219438"/>
                  </a:ext>
                </a:extLst>
              </a:tr>
              <a:tr h="419956">
                <a:tc>
                  <a:txBody>
                    <a:bodyPr/>
                    <a:lstStyle/>
                    <a:p>
                      <a:pPr algn="ctr" fontAlgn="b"/>
                      <a:r>
                        <a:rPr lang="en-US" sz="1600" u="none" strike="noStrike">
                          <a:effectLst/>
                        </a:rPr>
                        <a:t>CNN</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No</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a:effectLst/>
                        </a:rPr>
                        <a:t>RMSprop</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a:effectLst/>
                        </a:rPr>
                        <a:t>0.0001</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0.9125</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0.8725</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2700819"/>
                  </a:ext>
                </a:extLst>
              </a:tr>
              <a:tr h="419956">
                <a:tc>
                  <a:txBody>
                    <a:bodyPr/>
                    <a:lstStyle/>
                    <a:p>
                      <a:pPr algn="ctr" fontAlgn="b"/>
                      <a:r>
                        <a:rPr lang="en-US" sz="1600" u="none" strike="noStrike">
                          <a:effectLst/>
                        </a:rPr>
                        <a:t>CNN</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Yes</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a:effectLst/>
                        </a:rPr>
                        <a:t>RMSprop</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a:effectLst/>
                        </a:rPr>
                        <a:t>0.00001</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a:effectLst/>
                        </a:rPr>
                        <a:t>0.8675</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0.86</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87007898"/>
                  </a:ext>
                </a:extLst>
              </a:tr>
            </a:tbl>
          </a:graphicData>
        </a:graphic>
      </p:graphicFrame>
      <p:pic>
        <p:nvPicPr>
          <p:cNvPr id="8" name="Picture 2" descr="Achievement, award, badge, reward, winner icon - Download on Iconfinder">
            <a:extLst>
              <a:ext uri="{FF2B5EF4-FFF2-40B4-BE49-F238E27FC236}">
                <a16:creationId xmlns:a16="http://schemas.microsoft.com/office/drawing/2014/main" id="{79D4B70F-3C6F-DF4E-9488-84E71CCCE1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3945" y="2804569"/>
            <a:ext cx="913630" cy="868337"/>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descr="Diagram&#10;&#10;Description automatically generated">
            <a:extLst>
              <a:ext uri="{FF2B5EF4-FFF2-40B4-BE49-F238E27FC236}">
                <a16:creationId xmlns:a16="http://schemas.microsoft.com/office/drawing/2014/main" id="{1A1E9D41-EB05-C846-8D2E-0B175FA5E3CD}"/>
              </a:ext>
            </a:extLst>
          </p:cNvPr>
          <p:cNvPicPr>
            <a:picLocks noGrp="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3937" y="33869"/>
            <a:ext cx="2879878" cy="6198908"/>
          </a:xfrm>
          <a:prstGeom prst="rect">
            <a:avLst/>
          </a:prstGeom>
          <a:noFill/>
          <a:ln>
            <a:noFill/>
          </a:ln>
        </p:spPr>
      </p:pic>
      <p:sp>
        <p:nvSpPr>
          <p:cNvPr id="3" name="Slide Number Placeholder 2">
            <a:extLst>
              <a:ext uri="{FF2B5EF4-FFF2-40B4-BE49-F238E27FC236}">
                <a16:creationId xmlns:a16="http://schemas.microsoft.com/office/drawing/2014/main" id="{210DA4FE-9BCE-E648-A8BA-E1851D5428B1}"/>
              </a:ext>
            </a:extLst>
          </p:cNvPr>
          <p:cNvSpPr>
            <a:spLocks noGrp="1"/>
          </p:cNvSpPr>
          <p:nvPr>
            <p:ph type="sldNum" sz="quarter" idx="12"/>
          </p:nvPr>
        </p:nvSpPr>
        <p:spPr/>
        <p:txBody>
          <a:bodyPr/>
          <a:lstStyle/>
          <a:p>
            <a:fld id="{D6169F3E-3C4C-4D2F-858B-9E567E552FB2}" type="slidenum">
              <a:rPr lang="en-IN" smtClean="0"/>
              <a:t>22</a:t>
            </a:fld>
            <a:endParaRPr lang="en-IN"/>
          </a:p>
        </p:txBody>
      </p:sp>
      <p:sp>
        <p:nvSpPr>
          <p:cNvPr id="4" name="TextBox 3">
            <a:extLst>
              <a:ext uri="{FF2B5EF4-FFF2-40B4-BE49-F238E27FC236}">
                <a16:creationId xmlns:a16="http://schemas.microsoft.com/office/drawing/2014/main" id="{FB86BAB6-5258-C942-AC56-95D962420370}"/>
              </a:ext>
            </a:extLst>
          </p:cNvPr>
          <p:cNvSpPr txBox="1"/>
          <p:nvPr/>
        </p:nvSpPr>
        <p:spPr>
          <a:xfrm>
            <a:off x="291266" y="6356350"/>
            <a:ext cx="2418068" cy="369332"/>
          </a:xfrm>
          <a:prstGeom prst="rect">
            <a:avLst/>
          </a:prstGeom>
          <a:noFill/>
        </p:spPr>
        <p:txBody>
          <a:bodyPr wrap="square" rtlCol="0">
            <a:spAutoFit/>
          </a:bodyPr>
          <a:lstStyle/>
          <a:p>
            <a:r>
              <a:rPr lang="en-US" dirty="0"/>
              <a:t>Fig. Plot of CNN Model</a:t>
            </a:r>
          </a:p>
        </p:txBody>
      </p:sp>
    </p:spTree>
    <p:extLst>
      <p:ext uri="{BB962C8B-B14F-4D97-AF65-F5344CB8AC3E}">
        <p14:creationId xmlns:p14="http://schemas.microsoft.com/office/powerpoint/2010/main" val="302165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91F6B-6975-CA4E-9C3C-15819B5555D9}"/>
              </a:ext>
            </a:extLst>
          </p:cNvPr>
          <p:cNvSpPr>
            <a:spLocks noGrp="1"/>
          </p:cNvSpPr>
          <p:nvPr>
            <p:ph type="title"/>
          </p:nvPr>
        </p:nvSpPr>
        <p:spPr>
          <a:xfrm>
            <a:off x="1270845" y="548640"/>
            <a:ext cx="10168128" cy="1179576"/>
          </a:xfrm>
        </p:spPr>
        <p:txBody>
          <a:bodyPr>
            <a:normAutofit fontScale="90000"/>
          </a:bodyPr>
          <a:lstStyle/>
          <a:p>
            <a:r>
              <a:rPr lang="en-US" sz="4000" dirty="0"/>
              <a:t>Image Classification using ResNet50 and InceptionV3</a:t>
            </a:r>
          </a:p>
        </p:txBody>
      </p:sp>
      <p:sp>
        <p:nvSpPr>
          <p:cNvPr id="4" name="Rectangle 2">
            <a:extLst>
              <a:ext uri="{FF2B5EF4-FFF2-40B4-BE49-F238E27FC236}">
                <a16:creationId xmlns:a16="http://schemas.microsoft.com/office/drawing/2014/main" id="{69C8C1DA-6696-E745-B471-DBBE8C6D514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2">
            <a:extLst>
              <a:ext uri="{FF2B5EF4-FFF2-40B4-BE49-F238E27FC236}">
                <a16:creationId xmlns:a16="http://schemas.microsoft.com/office/drawing/2014/main" id="{D3E77144-F587-594F-8831-DFC0A9F3268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Content Placeholder 6">
            <a:extLst>
              <a:ext uri="{FF2B5EF4-FFF2-40B4-BE49-F238E27FC236}">
                <a16:creationId xmlns:a16="http://schemas.microsoft.com/office/drawing/2014/main" id="{39F07AC3-877C-6644-AD23-E2825B8BA077}"/>
              </a:ext>
            </a:extLst>
          </p:cNvPr>
          <p:cNvGraphicFramePr>
            <a:graphicFrameLocks noGrp="1"/>
          </p:cNvGraphicFramePr>
          <p:nvPr>
            <p:ph idx="1"/>
            <p:extLst>
              <p:ext uri="{D42A27DB-BD31-4B8C-83A1-F6EECF244321}">
                <p14:modId xmlns:p14="http://schemas.microsoft.com/office/powerpoint/2010/main" val="1455391617"/>
              </p:ext>
            </p:extLst>
          </p:nvPr>
        </p:nvGraphicFramePr>
        <p:xfrm>
          <a:off x="1828801" y="2353415"/>
          <a:ext cx="8043331" cy="2265727"/>
        </p:xfrm>
        <a:graphic>
          <a:graphicData uri="http://schemas.openxmlformats.org/drawingml/2006/table">
            <a:tbl>
              <a:tblPr>
                <a:tableStyleId>{5C22544A-7EE6-4342-B048-85BDC9FD1C3A}</a:tableStyleId>
              </a:tblPr>
              <a:tblGrid>
                <a:gridCol w="1268575">
                  <a:extLst>
                    <a:ext uri="{9D8B030D-6E8A-4147-A177-3AD203B41FA5}">
                      <a16:colId xmlns:a16="http://schemas.microsoft.com/office/drawing/2014/main" val="690925671"/>
                    </a:ext>
                  </a:extLst>
                </a:gridCol>
                <a:gridCol w="1493674">
                  <a:extLst>
                    <a:ext uri="{9D8B030D-6E8A-4147-A177-3AD203B41FA5}">
                      <a16:colId xmlns:a16="http://schemas.microsoft.com/office/drawing/2014/main" val="125956495"/>
                    </a:ext>
                  </a:extLst>
                </a:gridCol>
                <a:gridCol w="1134885">
                  <a:extLst>
                    <a:ext uri="{9D8B030D-6E8A-4147-A177-3AD203B41FA5}">
                      <a16:colId xmlns:a16="http://schemas.microsoft.com/office/drawing/2014/main" val="1558709989"/>
                    </a:ext>
                  </a:extLst>
                </a:gridCol>
                <a:gridCol w="1406484">
                  <a:extLst>
                    <a:ext uri="{9D8B030D-6E8A-4147-A177-3AD203B41FA5}">
                      <a16:colId xmlns:a16="http://schemas.microsoft.com/office/drawing/2014/main" val="4024237177"/>
                    </a:ext>
                  </a:extLst>
                </a:gridCol>
                <a:gridCol w="1435786">
                  <a:extLst>
                    <a:ext uri="{9D8B030D-6E8A-4147-A177-3AD203B41FA5}">
                      <a16:colId xmlns:a16="http://schemas.microsoft.com/office/drawing/2014/main" val="3303215914"/>
                    </a:ext>
                  </a:extLst>
                </a:gridCol>
                <a:gridCol w="1303927">
                  <a:extLst>
                    <a:ext uri="{9D8B030D-6E8A-4147-A177-3AD203B41FA5}">
                      <a16:colId xmlns:a16="http://schemas.microsoft.com/office/drawing/2014/main" val="1482455898"/>
                    </a:ext>
                  </a:extLst>
                </a:gridCol>
              </a:tblGrid>
              <a:tr h="494090">
                <a:tc>
                  <a:txBody>
                    <a:bodyPr/>
                    <a:lstStyle/>
                    <a:p>
                      <a:pPr algn="ctr" fontAlgn="b"/>
                      <a:r>
                        <a:rPr lang="en-US" sz="1800" b="1" u="none" strike="noStrike" dirty="0">
                          <a:effectLst/>
                        </a:rPr>
                        <a:t>Model</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Image augmentation?</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Optimizer</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Learning rate</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Validation accuracy</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Test accuracy</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16938254"/>
                  </a:ext>
                </a:extLst>
              </a:tr>
              <a:tr h="446593">
                <a:tc>
                  <a:txBody>
                    <a:bodyPr/>
                    <a:lstStyle/>
                    <a:p>
                      <a:pPr algn="ctr" fontAlgn="b"/>
                      <a:r>
                        <a:rPr lang="en-US" sz="1800" u="none" strike="noStrike" dirty="0">
                          <a:effectLst/>
                        </a:rPr>
                        <a:t>ResNet50</a:t>
                      </a:r>
                      <a:endParaRPr lang="en-US" sz="1800" b="0" i="0" u="none" strike="noStrike" dirty="0">
                        <a:solidFill>
                          <a:srgbClr val="000000"/>
                        </a:solidFill>
                        <a:effectLst/>
                        <a:latin typeface="Calibri" panose="020F0502020204030204" pitchFamily="34" charset="0"/>
                      </a:endParaRPr>
                    </a:p>
                  </a:txBody>
                  <a:tcPr marL="9525" marR="9525" marT="9525" marB="0" anchor="ctr">
                    <a:solidFill>
                      <a:srgbClr val="92D050"/>
                    </a:solidFill>
                  </a:tcPr>
                </a:tc>
                <a:tc>
                  <a:txBody>
                    <a:bodyPr/>
                    <a:lstStyle/>
                    <a:p>
                      <a:pPr algn="ctr" fontAlgn="b"/>
                      <a:r>
                        <a:rPr lang="en-US" sz="1800" u="none" strike="noStrike" dirty="0">
                          <a:effectLst/>
                        </a:rPr>
                        <a:t>No</a:t>
                      </a:r>
                      <a:endParaRPr lang="en-US" sz="1800" b="0" i="0" u="none" strike="noStrike" dirty="0">
                        <a:solidFill>
                          <a:srgbClr val="000000"/>
                        </a:solidFill>
                        <a:effectLst/>
                        <a:latin typeface="Calibri" panose="020F0502020204030204" pitchFamily="34" charset="0"/>
                      </a:endParaRPr>
                    </a:p>
                  </a:txBody>
                  <a:tcPr marL="9525" marR="9525" marT="9525" marB="0" anchor="ctr">
                    <a:solidFill>
                      <a:srgbClr val="92D050"/>
                    </a:solidFill>
                  </a:tcPr>
                </a:tc>
                <a:tc>
                  <a:txBody>
                    <a:bodyPr/>
                    <a:lstStyle/>
                    <a:p>
                      <a:pPr algn="ctr" fontAlgn="b"/>
                      <a:r>
                        <a:rPr lang="en-US" sz="1800" u="none" strike="noStrike" dirty="0">
                          <a:effectLst/>
                        </a:rPr>
                        <a:t>RMSprop</a:t>
                      </a:r>
                      <a:endParaRPr lang="en-US" sz="1800" b="0" i="0" u="none" strike="noStrike" dirty="0">
                        <a:solidFill>
                          <a:srgbClr val="000000"/>
                        </a:solidFill>
                        <a:effectLst/>
                        <a:latin typeface="Calibri" panose="020F0502020204030204" pitchFamily="34" charset="0"/>
                      </a:endParaRPr>
                    </a:p>
                  </a:txBody>
                  <a:tcPr marL="9525" marR="9525" marT="9525" marB="0" anchor="ctr">
                    <a:solidFill>
                      <a:srgbClr val="92D050"/>
                    </a:solidFill>
                  </a:tcPr>
                </a:tc>
                <a:tc>
                  <a:txBody>
                    <a:bodyPr/>
                    <a:lstStyle/>
                    <a:p>
                      <a:pPr algn="ctr" fontAlgn="b"/>
                      <a:r>
                        <a:rPr lang="en-US" sz="1800" u="none" strike="noStrike" dirty="0">
                          <a:effectLst/>
                        </a:rPr>
                        <a:t>0.00001</a:t>
                      </a:r>
                      <a:endParaRPr lang="en-US" sz="1800" b="0" i="0" u="none" strike="noStrike" dirty="0">
                        <a:solidFill>
                          <a:srgbClr val="000000"/>
                        </a:solidFill>
                        <a:effectLst/>
                        <a:latin typeface="Calibri" panose="020F0502020204030204" pitchFamily="34" charset="0"/>
                      </a:endParaRPr>
                    </a:p>
                  </a:txBody>
                  <a:tcPr marL="9525" marR="9525" marT="9525" marB="0" anchor="ctr">
                    <a:solidFill>
                      <a:srgbClr val="92D050"/>
                    </a:solidFill>
                  </a:tcPr>
                </a:tc>
                <a:tc>
                  <a:txBody>
                    <a:bodyPr/>
                    <a:lstStyle/>
                    <a:p>
                      <a:pPr algn="ctr" fontAlgn="b"/>
                      <a:r>
                        <a:rPr lang="en-US" sz="1800" u="none" strike="noStrike" dirty="0">
                          <a:effectLst/>
                        </a:rPr>
                        <a:t>0.75</a:t>
                      </a:r>
                      <a:endParaRPr lang="en-US" sz="1800" b="0" i="0" u="none" strike="noStrike" dirty="0">
                        <a:solidFill>
                          <a:srgbClr val="000000"/>
                        </a:solidFill>
                        <a:effectLst/>
                        <a:latin typeface="Calibri" panose="020F0502020204030204" pitchFamily="34" charset="0"/>
                      </a:endParaRPr>
                    </a:p>
                  </a:txBody>
                  <a:tcPr marL="9525" marR="9525" marT="9525" marB="0" anchor="ctr">
                    <a:solidFill>
                      <a:srgbClr val="92D050"/>
                    </a:solidFill>
                  </a:tcPr>
                </a:tc>
                <a:tc>
                  <a:txBody>
                    <a:bodyPr/>
                    <a:lstStyle/>
                    <a:p>
                      <a:pPr algn="ctr" fontAlgn="b"/>
                      <a:r>
                        <a:rPr lang="en-US" sz="1800" u="none" strike="noStrike" dirty="0">
                          <a:effectLst/>
                        </a:rPr>
                        <a:t>0.75</a:t>
                      </a:r>
                      <a:endParaRPr lang="en-US" sz="1800" b="0" i="0" u="none" strike="noStrike" dirty="0">
                        <a:solidFill>
                          <a:srgbClr val="000000"/>
                        </a:solidFill>
                        <a:effectLst/>
                        <a:latin typeface="Calibri" panose="020F0502020204030204" pitchFamily="34" charset="0"/>
                      </a:endParaRPr>
                    </a:p>
                  </a:txBody>
                  <a:tcPr marL="9525" marR="9525" marT="9525" marB="0" anchor="ctr">
                    <a:solidFill>
                      <a:srgbClr val="92D050"/>
                    </a:solidFill>
                  </a:tcPr>
                </a:tc>
                <a:extLst>
                  <a:ext uri="{0D108BD9-81ED-4DB2-BD59-A6C34878D82A}">
                    <a16:rowId xmlns:a16="http://schemas.microsoft.com/office/drawing/2014/main" val="3395457808"/>
                  </a:ext>
                </a:extLst>
              </a:tr>
              <a:tr h="420323">
                <a:tc>
                  <a:txBody>
                    <a:bodyPr/>
                    <a:lstStyle/>
                    <a:p>
                      <a:pPr algn="ctr" fontAlgn="b"/>
                      <a:r>
                        <a:rPr lang="en-US" sz="1800" u="none" strike="noStrike">
                          <a:effectLst/>
                        </a:rPr>
                        <a:t>ResNet50</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Yes</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RMSprop</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0.00001</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0.7475</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0.745</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869504437"/>
                  </a:ext>
                </a:extLst>
              </a:tr>
              <a:tr h="420323">
                <a:tc>
                  <a:txBody>
                    <a:bodyPr/>
                    <a:lstStyle/>
                    <a:p>
                      <a:pPr algn="ctr" fontAlgn="b"/>
                      <a:r>
                        <a:rPr lang="en-US" sz="1800" u="none" strike="noStrike">
                          <a:effectLst/>
                        </a:rPr>
                        <a:t>ResNet50</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Yes</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Adam</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0.0001</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0.7425</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0.7175</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86710702"/>
                  </a:ext>
                </a:extLst>
              </a:tr>
              <a:tr h="420323">
                <a:tc>
                  <a:txBody>
                    <a:bodyPr/>
                    <a:lstStyle/>
                    <a:p>
                      <a:pPr algn="ctr" fontAlgn="b"/>
                      <a:r>
                        <a:rPr lang="en-US" sz="1800" u="none" strike="noStrike">
                          <a:effectLst/>
                        </a:rPr>
                        <a:t>InceptionV3</a:t>
                      </a:r>
                      <a:endParaRPr lang="en-US" sz="1800" b="0" i="0" u="none" strike="noStrike">
                        <a:solidFill>
                          <a:srgbClr val="000000"/>
                        </a:solidFill>
                        <a:effectLst/>
                        <a:latin typeface="Calibri" panose="020F0502020204030204" pitchFamily="34" charset="0"/>
                      </a:endParaRPr>
                    </a:p>
                  </a:txBody>
                  <a:tcPr marL="9525" marR="9525" marT="9525" marB="0" anchor="ctr">
                    <a:solidFill>
                      <a:srgbClr val="92D050"/>
                    </a:solidFill>
                  </a:tcPr>
                </a:tc>
                <a:tc>
                  <a:txBody>
                    <a:bodyPr/>
                    <a:lstStyle/>
                    <a:p>
                      <a:pPr algn="ctr" fontAlgn="b"/>
                      <a:r>
                        <a:rPr lang="en-US" sz="1800" u="none" strike="noStrike">
                          <a:effectLst/>
                        </a:rPr>
                        <a:t>Yes</a:t>
                      </a:r>
                      <a:endParaRPr lang="en-US" sz="1800" b="0" i="0" u="none" strike="noStrike">
                        <a:solidFill>
                          <a:srgbClr val="000000"/>
                        </a:solidFill>
                        <a:effectLst/>
                        <a:latin typeface="Calibri" panose="020F0502020204030204" pitchFamily="34" charset="0"/>
                      </a:endParaRPr>
                    </a:p>
                  </a:txBody>
                  <a:tcPr marL="9525" marR="9525" marT="9525" marB="0" anchor="ctr">
                    <a:solidFill>
                      <a:srgbClr val="92D050"/>
                    </a:solidFill>
                  </a:tcPr>
                </a:tc>
                <a:tc>
                  <a:txBody>
                    <a:bodyPr/>
                    <a:lstStyle/>
                    <a:p>
                      <a:pPr algn="ctr" fontAlgn="b"/>
                      <a:r>
                        <a:rPr lang="en-US" sz="1800" u="none" strike="noStrike">
                          <a:effectLst/>
                        </a:rPr>
                        <a:t>Adam</a:t>
                      </a:r>
                      <a:endParaRPr lang="en-US" sz="1800" b="0" i="0" u="none" strike="noStrike">
                        <a:solidFill>
                          <a:srgbClr val="000000"/>
                        </a:solidFill>
                        <a:effectLst/>
                        <a:latin typeface="Calibri" panose="020F0502020204030204" pitchFamily="34" charset="0"/>
                      </a:endParaRPr>
                    </a:p>
                  </a:txBody>
                  <a:tcPr marL="9525" marR="9525" marT="9525" marB="0" anchor="ctr">
                    <a:solidFill>
                      <a:srgbClr val="92D050"/>
                    </a:solidFill>
                  </a:tcPr>
                </a:tc>
                <a:tc>
                  <a:txBody>
                    <a:bodyPr/>
                    <a:lstStyle/>
                    <a:p>
                      <a:pPr algn="ctr" fontAlgn="b"/>
                      <a:r>
                        <a:rPr lang="en-US" sz="1800" u="none" strike="noStrike">
                          <a:effectLst/>
                        </a:rPr>
                        <a:t>0.0001</a:t>
                      </a:r>
                      <a:endParaRPr lang="en-US" sz="1800" b="0" i="0" u="none" strike="noStrike">
                        <a:solidFill>
                          <a:srgbClr val="000000"/>
                        </a:solidFill>
                        <a:effectLst/>
                        <a:latin typeface="Calibri" panose="020F0502020204030204" pitchFamily="34" charset="0"/>
                      </a:endParaRPr>
                    </a:p>
                  </a:txBody>
                  <a:tcPr marL="9525" marR="9525" marT="9525" marB="0" anchor="ctr">
                    <a:solidFill>
                      <a:srgbClr val="92D050"/>
                    </a:solidFill>
                  </a:tcPr>
                </a:tc>
                <a:tc>
                  <a:txBody>
                    <a:bodyPr/>
                    <a:lstStyle/>
                    <a:p>
                      <a:pPr algn="ctr" fontAlgn="b"/>
                      <a:r>
                        <a:rPr lang="en-US" sz="1800" u="none" strike="noStrike">
                          <a:effectLst/>
                        </a:rPr>
                        <a:t>0.93</a:t>
                      </a:r>
                      <a:endParaRPr lang="en-US" sz="1800" b="0" i="0" u="none" strike="noStrike">
                        <a:solidFill>
                          <a:srgbClr val="000000"/>
                        </a:solidFill>
                        <a:effectLst/>
                        <a:latin typeface="Calibri" panose="020F0502020204030204" pitchFamily="34" charset="0"/>
                      </a:endParaRPr>
                    </a:p>
                  </a:txBody>
                  <a:tcPr marL="9525" marR="9525" marT="9525" marB="0" anchor="ctr">
                    <a:solidFill>
                      <a:srgbClr val="92D050"/>
                    </a:solidFill>
                  </a:tcPr>
                </a:tc>
                <a:tc>
                  <a:txBody>
                    <a:bodyPr/>
                    <a:lstStyle/>
                    <a:p>
                      <a:pPr algn="ctr" fontAlgn="b"/>
                      <a:r>
                        <a:rPr lang="en-US" sz="1800" u="none" strike="noStrike" dirty="0">
                          <a:effectLst/>
                        </a:rPr>
                        <a:t>0.94</a:t>
                      </a:r>
                      <a:endParaRPr lang="en-US" sz="1800" b="0" i="0" u="none" strike="noStrike" dirty="0">
                        <a:solidFill>
                          <a:srgbClr val="000000"/>
                        </a:solidFill>
                        <a:effectLst/>
                        <a:latin typeface="Calibri" panose="020F0502020204030204" pitchFamily="34" charset="0"/>
                      </a:endParaRPr>
                    </a:p>
                  </a:txBody>
                  <a:tcPr marL="9525" marR="9525" marT="9525" marB="0" anchor="ctr">
                    <a:solidFill>
                      <a:srgbClr val="92D050"/>
                    </a:solidFill>
                  </a:tcPr>
                </a:tc>
                <a:extLst>
                  <a:ext uri="{0D108BD9-81ED-4DB2-BD59-A6C34878D82A}">
                    <a16:rowId xmlns:a16="http://schemas.microsoft.com/office/drawing/2014/main" val="15445752"/>
                  </a:ext>
                </a:extLst>
              </a:tr>
            </a:tbl>
          </a:graphicData>
        </a:graphic>
      </p:graphicFrame>
      <p:pic>
        <p:nvPicPr>
          <p:cNvPr id="6146" name="Picture 2" descr="Achievement, award, badge, reward, winner icon - Download on Iconfinder">
            <a:extLst>
              <a:ext uri="{FF2B5EF4-FFF2-40B4-BE49-F238E27FC236}">
                <a16:creationId xmlns:a16="http://schemas.microsoft.com/office/drawing/2014/main" id="{F425D593-B0AA-1147-8F1B-BBB951FE7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7" y="4545558"/>
            <a:ext cx="999123" cy="99912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2645B803-7176-E749-A5ED-59258BFFED5A}"/>
              </a:ext>
            </a:extLst>
          </p:cNvPr>
          <p:cNvSpPr>
            <a:spLocks noGrp="1"/>
          </p:cNvSpPr>
          <p:nvPr>
            <p:ph type="sldNum" sz="quarter" idx="12"/>
          </p:nvPr>
        </p:nvSpPr>
        <p:spPr/>
        <p:txBody>
          <a:bodyPr/>
          <a:lstStyle/>
          <a:p>
            <a:fld id="{D6169F3E-3C4C-4D2F-858B-9E567E552FB2}" type="slidenum">
              <a:rPr lang="en-IN" smtClean="0"/>
              <a:t>23</a:t>
            </a:fld>
            <a:endParaRPr lang="en-IN"/>
          </a:p>
        </p:txBody>
      </p:sp>
    </p:spTree>
    <p:extLst>
      <p:ext uri="{BB962C8B-B14F-4D97-AF65-F5344CB8AC3E}">
        <p14:creationId xmlns:p14="http://schemas.microsoft.com/office/powerpoint/2010/main" val="243824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9C8C1DA-6696-E745-B471-DBBE8C6D514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2">
            <a:extLst>
              <a:ext uri="{FF2B5EF4-FFF2-40B4-BE49-F238E27FC236}">
                <a16:creationId xmlns:a16="http://schemas.microsoft.com/office/drawing/2014/main" id="{D3E77144-F587-594F-8831-DFC0A9F3268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30D6D890-595D-ED40-9ECE-36F725287A74}"/>
              </a:ext>
            </a:extLst>
          </p:cNvPr>
          <p:cNvSpPr txBox="1"/>
          <p:nvPr/>
        </p:nvSpPr>
        <p:spPr>
          <a:xfrm>
            <a:off x="4063999" y="3570868"/>
            <a:ext cx="6792299" cy="2369880"/>
          </a:xfrm>
          <a:prstGeom prst="rect">
            <a:avLst/>
          </a:prstGeom>
          <a:noFill/>
        </p:spPr>
        <p:txBody>
          <a:bodyPr wrap="square" rtlCol="0">
            <a:spAutoFit/>
          </a:bodyPr>
          <a:lstStyle/>
          <a:p>
            <a:r>
              <a:rPr lang="en-US" sz="2800" dirty="0"/>
              <a:t>Future Scope</a:t>
            </a:r>
          </a:p>
          <a:p>
            <a:pPr marL="285750" indent="-285750">
              <a:buFont typeface="Arial" panose="020B0604020202020204" pitchFamily="34" charset="0"/>
              <a:buChar char="•"/>
            </a:pPr>
            <a:r>
              <a:rPr lang="en-US" sz="2000" dirty="0"/>
              <a:t>Explore Different pre-trained models using other transfer learning </a:t>
            </a:r>
          </a:p>
          <a:p>
            <a:pPr marL="285750" indent="-285750">
              <a:buFont typeface="Arial" panose="020B0604020202020204" pitchFamily="34" charset="0"/>
              <a:buChar char="•"/>
            </a:pPr>
            <a:r>
              <a:rPr lang="en-US" sz="2000" dirty="0"/>
              <a:t>Hyperparameter tuning</a:t>
            </a:r>
          </a:p>
          <a:p>
            <a:pPr marL="285750" indent="-285750">
              <a:buFont typeface="Arial" panose="020B0604020202020204" pitchFamily="34" charset="0"/>
              <a:buChar char="•"/>
            </a:pPr>
            <a:r>
              <a:rPr lang="en-US" sz="2000" dirty="0"/>
              <a:t>Ensemble modeling (voting classifier, stacking) using weak learners like logistic, KNN</a:t>
            </a:r>
          </a:p>
          <a:p>
            <a:pPr marL="285750" indent="-285750">
              <a:buFont typeface="Arial" panose="020B0604020202020204" pitchFamily="34" charset="0"/>
              <a:buChar char="•"/>
            </a:pPr>
            <a:r>
              <a:rPr lang="en-US" sz="2000" dirty="0"/>
              <a:t>Different evaluation metrics</a:t>
            </a:r>
          </a:p>
        </p:txBody>
      </p:sp>
      <p:sp>
        <p:nvSpPr>
          <p:cNvPr id="6" name="TextBox 5">
            <a:extLst>
              <a:ext uri="{FF2B5EF4-FFF2-40B4-BE49-F238E27FC236}">
                <a16:creationId xmlns:a16="http://schemas.microsoft.com/office/drawing/2014/main" id="{7FC8F1B3-DD53-9141-AEF4-4859E80E8EC0}"/>
              </a:ext>
            </a:extLst>
          </p:cNvPr>
          <p:cNvSpPr txBox="1"/>
          <p:nvPr/>
        </p:nvSpPr>
        <p:spPr>
          <a:xfrm>
            <a:off x="4064000" y="1541953"/>
            <a:ext cx="7012432" cy="1723549"/>
          </a:xfrm>
          <a:prstGeom prst="rect">
            <a:avLst/>
          </a:prstGeom>
          <a:noFill/>
        </p:spPr>
        <p:txBody>
          <a:bodyPr wrap="square" rtlCol="0">
            <a:spAutoFit/>
          </a:bodyPr>
          <a:lstStyle/>
          <a:p>
            <a:r>
              <a:rPr lang="en-US" sz="2800" dirty="0"/>
              <a:t>Conclusion:</a:t>
            </a:r>
          </a:p>
          <a:p>
            <a:r>
              <a:rPr lang="en-US" sz="2000" dirty="0"/>
              <a:t>Although most of the models, achieve more than 80% accuracy, the one achieved with transfer learning using InceptionV3 (94% accuracy )is best overall.</a:t>
            </a:r>
          </a:p>
          <a:p>
            <a:endParaRPr lang="en-US" dirty="0"/>
          </a:p>
        </p:txBody>
      </p:sp>
      <p:pic>
        <p:nvPicPr>
          <p:cNvPr id="10" name="Picture 2">
            <a:extLst>
              <a:ext uri="{FF2B5EF4-FFF2-40B4-BE49-F238E27FC236}">
                <a16:creationId xmlns:a16="http://schemas.microsoft.com/office/drawing/2014/main" id="{E6DDA35B-935F-3747-A2D9-A597C0F67BD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0"/>
            <a:ext cx="4063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DFB75F61-209D-7046-BF25-DD939F07B07D}"/>
              </a:ext>
            </a:extLst>
          </p:cNvPr>
          <p:cNvSpPr>
            <a:spLocks noGrp="1"/>
          </p:cNvSpPr>
          <p:nvPr>
            <p:ph type="sldNum" sz="quarter" idx="12"/>
          </p:nvPr>
        </p:nvSpPr>
        <p:spPr/>
        <p:txBody>
          <a:bodyPr/>
          <a:lstStyle/>
          <a:p>
            <a:fld id="{D6169F3E-3C4C-4D2F-858B-9E567E552FB2}" type="slidenum">
              <a:rPr lang="en-IN" smtClean="0"/>
              <a:t>24</a:t>
            </a:fld>
            <a:endParaRPr lang="en-IN"/>
          </a:p>
        </p:txBody>
      </p:sp>
    </p:spTree>
    <p:extLst>
      <p:ext uri="{BB962C8B-B14F-4D97-AF65-F5344CB8AC3E}">
        <p14:creationId xmlns:p14="http://schemas.microsoft.com/office/powerpoint/2010/main" val="3649243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automaton&#10;&#10;Description automatically generated">
            <a:extLst>
              <a:ext uri="{FF2B5EF4-FFF2-40B4-BE49-F238E27FC236}">
                <a16:creationId xmlns:a16="http://schemas.microsoft.com/office/drawing/2014/main" id="{78890379-3753-A448-B744-74B8190EDACD}"/>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3490" b="6022"/>
          <a:stretch/>
        </p:blipFill>
        <p:spPr>
          <a:xfrm>
            <a:off x="838200" y="754148"/>
            <a:ext cx="10515600" cy="4995575"/>
          </a:xfrm>
          <a:prstGeom prst="rect">
            <a:avLst/>
          </a:prstGeom>
        </p:spPr>
      </p:pic>
      <p:sp>
        <p:nvSpPr>
          <p:cNvPr id="2" name="Slide Number Placeholder 1">
            <a:extLst>
              <a:ext uri="{FF2B5EF4-FFF2-40B4-BE49-F238E27FC236}">
                <a16:creationId xmlns:a16="http://schemas.microsoft.com/office/drawing/2014/main" id="{5749FE62-F377-0C48-857A-31A1D90869C3}"/>
              </a:ext>
            </a:extLst>
          </p:cNvPr>
          <p:cNvSpPr>
            <a:spLocks noGrp="1"/>
          </p:cNvSpPr>
          <p:nvPr>
            <p:ph type="sldNum" sz="quarter" idx="12"/>
          </p:nvPr>
        </p:nvSpPr>
        <p:spPr/>
        <p:txBody>
          <a:bodyPr/>
          <a:lstStyle/>
          <a:p>
            <a:fld id="{D6169F3E-3C4C-4D2F-858B-9E567E552FB2}" type="slidenum">
              <a:rPr lang="en-IN" smtClean="0"/>
              <a:t>25</a:t>
            </a:fld>
            <a:endParaRPr lang="en-IN"/>
          </a:p>
        </p:txBody>
      </p:sp>
    </p:spTree>
    <p:extLst>
      <p:ext uri="{BB962C8B-B14F-4D97-AF65-F5344CB8AC3E}">
        <p14:creationId xmlns:p14="http://schemas.microsoft.com/office/powerpoint/2010/main" val="852424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blackboard, green&#10;&#10;Description automatically generated">
            <a:extLst>
              <a:ext uri="{FF2B5EF4-FFF2-40B4-BE49-F238E27FC236}">
                <a16:creationId xmlns:a16="http://schemas.microsoft.com/office/drawing/2014/main" id="{B54B4630-94C4-5546-903C-31FCE47F72C5}"/>
              </a:ext>
            </a:extLst>
          </p:cNvPr>
          <p:cNvPicPr>
            <a:picLocks noGrp="1" noChangeAspect="1"/>
          </p:cNvPicPr>
          <p:nvPr>
            <p:ph idx="1"/>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b="5462"/>
          <a:stretch/>
        </p:blipFill>
        <p:spPr>
          <a:xfrm>
            <a:off x="20" y="10"/>
            <a:ext cx="12191980" cy="6857990"/>
          </a:xfrm>
          <a:prstGeom prst="rect">
            <a:avLst/>
          </a:prstGeom>
        </p:spPr>
      </p:pic>
      <p:sp>
        <p:nvSpPr>
          <p:cNvPr id="2" name="Slide Number Placeholder 1">
            <a:extLst>
              <a:ext uri="{FF2B5EF4-FFF2-40B4-BE49-F238E27FC236}">
                <a16:creationId xmlns:a16="http://schemas.microsoft.com/office/drawing/2014/main" id="{2B30FEFE-476E-EB49-BD72-7972420466AE}"/>
              </a:ext>
            </a:extLst>
          </p:cNvPr>
          <p:cNvSpPr>
            <a:spLocks noGrp="1"/>
          </p:cNvSpPr>
          <p:nvPr>
            <p:ph type="sldNum" sz="quarter" idx="12"/>
          </p:nvPr>
        </p:nvSpPr>
        <p:spPr/>
        <p:txBody>
          <a:bodyPr/>
          <a:lstStyle/>
          <a:p>
            <a:fld id="{D6169F3E-3C4C-4D2F-858B-9E567E552FB2}" type="slidenum">
              <a:rPr lang="en-IN" smtClean="0"/>
              <a:t>26</a:t>
            </a:fld>
            <a:endParaRPr lang="en-IN"/>
          </a:p>
        </p:txBody>
      </p:sp>
    </p:spTree>
    <p:extLst>
      <p:ext uri="{BB962C8B-B14F-4D97-AF65-F5344CB8AC3E}">
        <p14:creationId xmlns:p14="http://schemas.microsoft.com/office/powerpoint/2010/main" val="1025136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3354D-BB0F-405F-8B01-436E9EE59659}"/>
              </a:ext>
            </a:extLst>
          </p:cNvPr>
          <p:cNvSpPr>
            <a:spLocks noGrp="1"/>
          </p:cNvSpPr>
          <p:nvPr>
            <p:ph type="title"/>
          </p:nvPr>
        </p:nvSpPr>
        <p:spPr>
          <a:xfrm>
            <a:off x="7874127" y="190654"/>
            <a:ext cx="3479671" cy="957568"/>
          </a:xfrm>
        </p:spPr>
        <p:txBody>
          <a:bodyPr>
            <a:normAutofit/>
          </a:bodyPr>
          <a:lstStyle/>
          <a:p>
            <a:r>
              <a:rPr lang="en-IN" sz="3200" dirty="0"/>
              <a:t>Project</a:t>
            </a:r>
          </a:p>
        </p:txBody>
      </p:sp>
      <p:pic>
        <p:nvPicPr>
          <p:cNvPr id="7" name="Picture 6" descr="A herd of elephants walking across a grass covered field&#10;&#10;Description automatically generated">
            <a:extLst>
              <a:ext uri="{FF2B5EF4-FFF2-40B4-BE49-F238E27FC236}">
                <a16:creationId xmlns:a16="http://schemas.microsoft.com/office/drawing/2014/main" id="{99103027-6E0F-4800-93EC-4618E86993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180" y="4911833"/>
            <a:ext cx="1423313" cy="1423313"/>
          </a:xfrm>
          <a:prstGeom prst="rect">
            <a:avLst/>
          </a:prstGeom>
        </p:spPr>
      </p:pic>
      <p:pic>
        <p:nvPicPr>
          <p:cNvPr id="11" name="Picture 10" descr="A couple of zebra standing on top of a dirt field&#10;&#10;Description automatically generated">
            <a:extLst>
              <a:ext uri="{FF2B5EF4-FFF2-40B4-BE49-F238E27FC236}">
                <a16:creationId xmlns:a16="http://schemas.microsoft.com/office/drawing/2014/main" id="{15C37166-60D1-4A74-A938-A62080BCFF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0493" y="360247"/>
            <a:ext cx="1657612" cy="1657612"/>
          </a:xfrm>
          <a:prstGeom prst="rect">
            <a:avLst/>
          </a:prstGeom>
        </p:spPr>
      </p:pic>
      <p:pic>
        <p:nvPicPr>
          <p:cNvPr id="13" name="Picture 12" descr="A large elephant standing on top of a dry grass field&#10;&#10;Description automatically generated">
            <a:extLst>
              <a:ext uri="{FF2B5EF4-FFF2-40B4-BE49-F238E27FC236}">
                <a16:creationId xmlns:a16="http://schemas.microsoft.com/office/drawing/2014/main" id="{0F79C942-B40E-4C57-9BBF-1B2A493243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5898" y="2409536"/>
            <a:ext cx="1799367" cy="1799367"/>
          </a:xfrm>
          <a:prstGeom prst="rect">
            <a:avLst/>
          </a:prstGeom>
        </p:spPr>
      </p:pic>
      <p:pic>
        <p:nvPicPr>
          <p:cNvPr id="15" name="Picture 14" descr="A zebra standing on top of a lush green field&#10;&#10;Description automatically generated">
            <a:extLst>
              <a:ext uri="{FF2B5EF4-FFF2-40B4-BE49-F238E27FC236}">
                <a16:creationId xmlns:a16="http://schemas.microsoft.com/office/drawing/2014/main" id="{03090892-EE29-4DC2-A5C1-F1B6E7B2CD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0535" y="4911833"/>
            <a:ext cx="1448024" cy="1448024"/>
          </a:xfrm>
          <a:prstGeom prst="rect">
            <a:avLst/>
          </a:prstGeom>
        </p:spPr>
      </p:pic>
      <p:pic>
        <p:nvPicPr>
          <p:cNvPr id="9" name="Picture 8" descr="A group of zebra standing on top of a grass covered field&#10;&#10;Description automatically generated">
            <a:extLst>
              <a:ext uri="{FF2B5EF4-FFF2-40B4-BE49-F238E27FC236}">
                <a16:creationId xmlns:a16="http://schemas.microsoft.com/office/drawing/2014/main" id="{907AFC44-72F1-4D77-8AEF-D4478545AD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79204" y="4912224"/>
            <a:ext cx="1447628" cy="1447628"/>
          </a:xfrm>
          <a:prstGeom prst="rect">
            <a:avLst/>
          </a:prstGeom>
        </p:spPr>
      </p:pic>
      <p:sp>
        <p:nvSpPr>
          <p:cNvPr id="3" name="Content Placeholder 2">
            <a:extLst>
              <a:ext uri="{FF2B5EF4-FFF2-40B4-BE49-F238E27FC236}">
                <a16:creationId xmlns:a16="http://schemas.microsoft.com/office/drawing/2014/main" id="{24860C9C-57F8-4E28-A76E-E6CFE125B00C}"/>
              </a:ext>
            </a:extLst>
          </p:cNvPr>
          <p:cNvSpPr>
            <a:spLocks noGrp="1"/>
          </p:cNvSpPr>
          <p:nvPr>
            <p:ph idx="1"/>
          </p:nvPr>
        </p:nvSpPr>
        <p:spPr>
          <a:xfrm>
            <a:off x="7848819" y="1040823"/>
            <a:ext cx="4094937" cy="5658907"/>
          </a:xfrm>
        </p:spPr>
        <p:txBody>
          <a:bodyPr>
            <a:noAutofit/>
          </a:bodyPr>
          <a:lstStyle/>
          <a:p>
            <a:pPr marL="0" indent="0">
              <a:buNone/>
            </a:pPr>
            <a:r>
              <a:rPr lang="en-US" sz="2000" b="1" dirty="0"/>
              <a:t>Task</a:t>
            </a:r>
          </a:p>
          <a:p>
            <a:pPr marL="0" indent="0">
              <a:buNone/>
            </a:pPr>
            <a:r>
              <a:rPr lang="en-US" sz="1600" dirty="0"/>
              <a:t>	Binary classification </a:t>
            </a:r>
            <a:endParaRPr lang="en-US" sz="1800" b="1" i="0" dirty="0">
              <a:effectLst/>
            </a:endParaRPr>
          </a:p>
          <a:p>
            <a:pPr marL="0" indent="0">
              <a:buNone/>
            </a:pPr>
            <a:endParaRPr lang="en-US" sz="1800" b="1" i="0" dirty="0">
              <a:effectLst/>
            </a:endParaRPr>
          </a:p>
          <a:p>
            <a:pPr marL="0" indent="0">
              <a:buNone/>
            </a:pPr>
            <a:endParaRPr lang="en-US" sz="1800" b="1" dirty="0"/>
          </a:p>
          <a:p>
            <a:pPr marL="0" indent="0">
              <a:buNone/>
            </a:pPr>
            <a:endParaRPr lang="en-US" sz="1800" b="1" dirty="0"/>
          </a:p>
          <a:p>
            <a:pPr marL="0" indent="0">
              <a:buNone/>
            </a:pPr>
            <a:endParaRPr lang="en-US" sz="1800" b="1" dirty="0"/>
          </a:p>
          <a:p>
            <a:pPr marL="0" indent="0">
              <a:lnSpc>
                <a:spcPct val="150000"/>
              </a:lnSpc>
              <a:buNone/>
            </a:pPr>
            <a:r>
              <a:rPr lang="en-US" sz="1800" b="1" i="0" dirty="0">
                <a:effectLst/>
              </a:rPr>
              <a:t>Project Link:</a:t>
            </a:r>
            <a:r>
              <a:rPr lang="en-US" sz="1800" b="0" i="0" dirty="0">
                <a:effectLst/>
              </a:rPr>
              <a:t> </a:t>
            </a:r>
          </a:p>
          <a:p>
            <a:pPr marL="0" indent="0">
              <a:lnSpc>
                <a:spcPct val="150000"/>
              </a:lnSpc>
              <a:buNone/>
            </a:pPr>
            <a:r>
              <a:rPr lang="en-US" sz="1600" b="0" i="0" dirty="0" err="1">
                <a:effectLst/>
                <a:hlinkClick r:id="rId8"/>
              </a:rPr>
              <a:t>Zindi</a:t>
            </a:r>
            <a:r>
              <a:rPr lang="en-US" sz="1600" b="0" i="0" dirty="0">
                <a:effectLst/>
                <a:hlinkClick r:id="rId8"/>
              </a:rPr>
              <a:t> </a:t>
            </a:r>
            <a:endParaRPr lang="en-US" sz="1600" b="1" i="0" dirty="0">
              <a:effectLst/>
            </a:endParaRPr>
          </a:p>
          <a:p>
            <a:pPr marL="0" indent="0">
              <a:lnSpc>
                <a:spcPct val="150000"/>
              </a:lnSpc>
              <a:buNone/>
            </a:pPr>
            <a:r>
              <a:rPr lang="en-US" sz="1800" i="0" dirty="0">
                <a:effectLst/>
              </a:rPr>
              <a:t>Data</a:t>
            </a:r>
            <a:r>
              <a:rPr lang="en-US" sz="1800" b="1" i="0" dirty="0">
                <a:effectLst/>
              </a:rPr>
              <a:t> :</a:t>
            </a:r>
            <a:r>
              <a:rPr lang="en-US" sz="1800" b="0" i="0" dirty="0">
                <a:effectLst/>
              </a:rPr>
              <a:t> </a:t>
            </a:r>
            <a:r>
              <a:rPr lang="en-US" sz="1600" b="0" i="0" dirty="0">
                <a:effectLst/>
              </a:rPr>
              <a:t>330 x 330 Image</a:t>
            </a:r>
            <a:endParaRPr lang="en-US" sz="1800" b="0" dirty="0"/>
          </a:p>
          <a:p>
            <a:pPr marL="0" indent="0">
              <a:lnSpc>
                <a:spcPct val="150000"/>
              </a:lnSpc>
              <a:buNone/>
            </a:pPr>
            <a:r>
              <a:rPr lang="en-US" sz="1800" i="0" dirty="0">
                <a:effectLst/>
              </a:rPr>
              <a:t>Source</a:t>
            </a:r>
            <a:r>
              <a:rPr lang="en-US" sz="1800" b="0" i="0" dirty="0">
                <a:effectLst/>
              </a:rPr>
              <a:t> : </a:t>
            </a:r>
            <a:r>
              <a:rPr lang="en-US" sz="1600" b="0" i="0" dirty="0">
                <a:effectLst/>
              </a:rPr>
              <a:t>Tanzania’s Serengeti National Park</a:t>
            </a:r>
          </a:p>
          <a:p>
            <a:pPr marL="0" indent="0">
              <a:lnSpc>
                <a:spcPct val="150000"/>
              </a:lnSpc>
              <a:buNone/>
            </a:pPr>
            <a:r>
              <a:rPr lang="en-US" sz="2000" b="1" dirty="0"/>
              <a:t>Study Objective</a:t>
            </a:r>
            <a:r>
              <a:rPr lang="en-US" sz="1800" dirty="0"/>
              <a:t>:</a:t>
            </a:r>
            <a:r>
              <a:rPr lang="en-US" sz="1600" dirty="0"/>
              <a:t> Herbivore Co-existence</a:t>
            </a:r>
          </a:p>
          <a:p>
            <a:pPr marL="0" indent="0">
              <a:lnSpc>
                <a:spcPct val="150000"/>
              </a:lnSpc>
              <a:buNone/>
            </a:pPr>
            <a:r>
              <a:rPr lang="en-US" sz="2000" b="1" dirty="0"/>
              <a:t>Metric used: </a:t>
            </a:r>
            <a:r>
              <a:rPr lang="en-US" sz="1600" b="0" i="0" dirty="0">
                <a:effectLst/>
              </a:rPr>
              <a:t>Accuracy</a:t>
            </a:r>
          </a:p>
          <a:p>
            <a:pPr marL="285750" indent="-228600">
              <a:lnSpc>
                <a:spcPct val="90000"/>
              </a:lnSpc>
              <a:spcAft>
                <a:spcPts val="600"/>
              </a:spcAft>
              <a:buFont typeface="Arial" panose="020B0604020202020204" pitchFamily="34" charset="0"/>
              <a:buChar char="•"/>
            </a:pPr>
            <a:endParaRPr lang="en-US" sz="1600" b="0" i="0" dirty="0">
              <a:effectLst/>
            </a:endParaRPr>
          </a:p>
          <a:p>
            <a:endParaRPr lang="en-US" sz="1600" b="0" i="0" dirty="0">
              <a:effectLst/>
            </a:endParaRPr>
          </a:p>
          <a:p>
            <a:pPr marL="0" indent="0">
              <a:buNone/>
            </a:pPr>
            <a:endParaRPr lang="en-US" sz="2000" b="0" i="0" dirty="0">
              <a:effectLst/>
            </a:endParaRPr>
          </a:p>
        </p:txBody>
      </p:sp>
      <p:cxnSp>
        <p:nvCxnSpPr>
          <p:cNvPr id="20" name="Straight Connector 19">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6858001"/>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218591"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2C3542A2-EF82-4830-9AEA-E24CAADB9DA6}"/>
              </a:ext>
            </a:extLst>
          </p:cNvPr>
          <p:cNvGrpSpPr/>
          <p:nvPr/>
        </p:nvGrpSpPr>
        <p:grpSpPr>
          <a:xfrm>
            <a:off x="8164442" y="1919304"/>
            <a:ext cx="3246967" cy="1240044"/>
            <a:chOff x="9776759" y="757304"/>
            <a:chExt cx="2447864" cy="934860"/>
          </a:xfrm>
        </p:grpSpPr>
        <p:pic>
          <p:nvPicPr>
            <p:cNvPr id="39" name="Graphic 38" descr="Zebra with solid fill">
              <a:extLst>
                <a:ext uri="{FF2B5EF4-FFF2-40B4-BE49-F238E27FC236}">
                  <a16:creationId xmlns:a16="http://schemas.microsoft.com/office/drawing/2014/main" id="{C63F396B-9F03-4C18-A818-2F9850402D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51063" y="757304"/>
              <a:ext cx="687114" cy="687114"/>
            </a:xfrm>
            <a:prstGeom prst="rect">
              <a:avLst/>
            </a:prstGeom>
          </p:spPr>
        </p:pic>
        <p:pic>
          <p:nvPicPr>
            <p:cNvPr id="41" name="Graphic 40" descr="Elephant outline">
              <a:extLst>
                <a:ext uri="{FF2B5EF4-FFF2-40B4-BE49-F238E27FC236}">
                  <a16:creationId xmlns:a16="http://schemas.microsoft.com/office/drawing/2014/main" id="{3268925A-57D5-4AB5-A6B5-D5243EE0C89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095048" y="804665"/>
              <a:ext cx="687114" cy="687114"/>
            </a:xfrm>
            <a:prstGeom prst="rect">
              <a:avLst/>
            </a:prstGeom>
          </p:spPr>
        </p:pic>
        <p:sp>
          <p:nvSpPr>
            <p:cNvPr id="16" name="TextBox 15">
              <a:extLst>
                <a:ext uri="{FF2B5EF4-FFF2-40B4-BE49-F238E27FC236}">
                  <a16:creationId xmlns:a16="http://schemas.microsoft.com/office/drawing/2014/main" id="{613CE9F9-5CB3-4EFD-8252-AE2D0365C4CD}"/>
                </a:ext>
              </a:extLst>
            </p:cNvPr>
            <p:cNvSpPr txBox="1"/>
            <p:nvPr/>
          </p:nvSpPr>
          <p:spPr>
            <a:xfrm>
              <a:off x="9776759" y="1413727"/>
              <a:ext cx="2447864" cy="278437"/>
            </a:xfrm>
            <a:prstGeom prst="rect">
              <a:avLst/>
            </a:prstGeom>
            <a:noFill/>
          </p:spPr>
          <p:txBody>
            <a:bodyPr wrap="square" rtlCol="0">
              <a:spAutoFit/>
            </a:bodyPr>
            <a:lstStyle/>
            <a:p>
              <a:r>
                <a:rPr lang="en-IN" b="1" dirty="0"/>
                <a:t>Zebra : 0	              Elephant : 1</a:t>
              </a:r>
            </a:p>
          </p:txBody>
        </p:sp>
      </p:grpSp>
      <p:pic>
        <p:nvPicPr>
          <p:cNvPr id="17" name="Picture 16" descr="A couple of zebra standing on top of a field&#10;&#10;Description automatically generated">
            <a:extLst>
              <a:ext uri="{FF2B5EF4-FFF2-40B4-BE49-F238E27FC236}">
                <a16:creationId xmlns:a16="http://schemas.microsoft.com/office/drawing/2014/main" id="{8AA880F9-53B3-4476-93DB-5481F574C9D1}"/>
              </a:ext>
            </a:extLst>
          </p:cNvPr>
          <p:cNvPicPr>
            <a:picLocks noChangeAspect="1"/>
          </p:cNvPicPr>
          <p:nvPr/>
        </p:nvPicPr>
        <p:blipFill rotWithShape="1">
          <a:blip r:embed="rId13">
            <a:extLst>
              <a:ext uri="{28A0092B-C50C-407E-A947-70E740481C1C}">
                <a14:useLocalDpi xmlns:a14="http://schemas.microsoft.com/office/drawing/2010/main" val="0"/>
              </a:ext>
            </a:extLst>
          </a:blip>
          <a:srcRect r="8265" b="1"/>
          <a:stretch/>
        </p:blipFill>
        <p:spPr>
          <a:xfrm>
            <a:off x="443079" y="249516"/>
            <a:ext cx="3716238" cy="4051011"/>
          </a:xfrm>
          <a:prstGeom prst="rect">
            <a:avLst/>
          </a:prstGeom>
        </p:spPr>
      </p:pic>
      <p:grpSp>
        <p:nvGrpSpPr>
          <p:cNvPr id="18" name="Group 17">
            <a:extLst>
              <a:ext uri="{FF2B5EF4-FFF2-40B4-BE49-F238E27FC236}">
                <a16:creationId xmlns:a16="http://schemas.microsoft.com/office/drawing/2014/main" id="{BE35F3D0-3A19-416E-853A-40D0C1E4AD0B}"/>
              </a:ext>
            </a:extLst>
          </p:cNvPr>
          <p:cNvGrpSpPr/>
          <p:nvPr/>
        </p:nvGrpSpPr>
        <p:grpSpPr>
          <a:xfrm>
            <a:off x="10079329" y="4139335"/>
            <a:ext cx="1173757" cy="1048807"/>
            <a:chOff x="9989588" y="2143215"/>
            <a:chExt cx="1487414" cy="1329074"/>
          </a:xfrm>
        </p:grpSpPr>
        <p:pic>
          <p:nvPicPr>
            <p:cNvPr id="8" name="Graphic 7" descr="Group of men with solid fill">
              <a:extLst>
                <a:ext uri="{FF2B5EF4-FFF2-40B4-BE49-F238E27FC236}">
                  <a16:creationId xmlns:a16="http://schemas.microsoft.com/office/drawing/2014/main" id="{A6B40F6F-829A-4592-A339-57FF2628828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989588" y="2143216"/>
              <a:ext cx="672885" cy="672885"/>
            </a:xfrm>
            <a:prstGeom prst="rect">
              <a:avLst/>
            </a:prstGeom>
          </p:spPr>
        </p:pic>
        <p:pic>
          <p:nvPicPr>
            <p:cNvPr id="12" name="Graphic 11" descr="Two Men outline">
              <a:extLst>
                <a:ext uri="{FF2B5EF4-FFF2-40B4-BE49-F238E27FC236}">
                  <a16:creationId xmlns:a16="http://schemas.microsoft.com/office/drawing/2014/main" id="{59E3F96F-9309-4B50-B2C7-0431F1FC7D4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89588" y="2143216"/>
              <a:ext cx="672885" cy="672885"/>
            </a:xfrm>
            <a:prstGeom prst="rect">
              <a:avLst/>
            </a:prstGeom>
          </p:spPr>
        </p:pic>
        <p:pic>
          <p:nvPicPr>
            <p:cNvPr id="23" name="Graphic 22" descr="Two Men outline">
              <a:extLst>
                <a:ext uri="{FF2B5EF4-FFF2-40B4-BE49-F238E27FC236}">
                  <a16:creationId xmlns:a16="http://schemas.microsoft.com/office/drawing/2014/main" id="{5759A00D-1CDD-4F0C-84CF-332CB6E6599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789089" y="2143215"/>
              <a:ext cx="672885" cy="672885"/>
            </a:xfrm>
            <a:prstGeom prst="rect">
              <a:avLst/>
            </a:prstGeom>
          </p:spPr>
        </p:pic>
        <p:sp>
          <p:nvSpPr>
            <p:cNvPr id="25" name="TextBox 24">
              <a:extLst>
                <a:ext uri="{FF2B5EF4-FFF2-40B4-BE49-F238E27FC236}">
                  <a16:creationId xmlns:a16="http://schemas.microsoft.com/office/drawing/2014/main" id="{C59F3C39-2288-4803-A4A9-0DD8530EBE08}"/>
                </a:ext>
              </a:extLst>
            </p:cNvPr>
            <p:cNvSpPr txBox="1"/>
            <p:nvPr/>
          </p:nvSpPr>
          <p:spPr>
            <a:xfrm>
              <a:off x="10303720" y="2731247"/>
              <a:ext cx="1173282" cy="741042"/>
            </a:xfrm>
            <a:prstGeom prst="rect">
              <a:avLst/>
            </a:prstGeom>
            <a:noFill/>
          </p:spPr>
          <p:txBody>
            <a:bodyPr wrap="square" rtlCol="0">
              <a:spAutoFit/>
            </a:bodyPr>
            <a:lstStyle/>
            <a:p>
              <a:r>
                <a:rPr lang="en-IN" sz="1600" b="1" dirty="0"/>
                <a:t>14,000	</a:t>
              </a:r>
            </a:p>
          </p:txBody>
        </p:sp>
      </p:grpSp>
      <p:sp>
        <p:nvSpPr>
          <p:cNvPr id="4" name="Slide Number Placeholder 3">
            <a:extLst>
              <a:ext uri="{FF2B5EF4-FFF2-40B4-BE49-F238E27FC236}">
                <a16:creationId xmlns:a16="http://schemas.microsoft.com/office/drawing/2014/main" id="{37AF584E-1D17-F640-A25F-9F1A3A4C9A73}"/>
              </a:ext>
            </a:extLst>
          </p:cNvPr>
          <p:cNvSpPr>
            <a:spLocks noGrp="1"/>
          </p:cNvSpPr>
          <p:nvPr>
            <p:ph type="sldNum" sz="quarter" idx="12"/>
          </p:nvPr>
        </p:nvSpPr>
        <p:spPr/>
        <p:txBody>
          <a:bodyPr/>
          <a:lstStyle/>
          <a:p>
            <a:fld id="{D6169F3E-3C4C-4D2F-858B-9E567E552FB2}" type="slidenum">
              <a:rPr lang="en-IN" smtClean="0"/>
              <a:t>3</a:t>
            </a:fld>
            <a:endParaRPr lang="en-IN"/>
          </a:p>
        </p:txBody>
      </p:sp>
    </p:spTree>
    <p:extLst>
      <p:ext uri="{BB962C8B-B14F-4D97-AF65-F5344CB8AC3E}">
        <p14:creationId xmlns:p14="http://schemas.microsoft.com/office/powerpoint/2010/main" val="428815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C9ACBC-EE32-4879-86BC-2A1BB6E2B9AE}"/>
              </a:ext>
            </a:extLst>
          </p:cNvPr>
          <p:cNvPicPr>
            <a:picLocks noChangeAspect="1"/>
          </p:cNvPicPr>
          <p:nvPr/>
        </p:nvPicPr>
        <p:blipFill rotWithShape="1">
          <a:blip r:embed="rId3"/>
          <a:srcRect l="26992" t="35653" r="22415" b="12166"/>
          <a:stretch/>
        </p:blipFill>
        <p:spPr>
          <a:xfrm>
            <a:off x="1998141" y="1203702"/>
            <a:ext cx="7883471" cy="4573563"/>
          </a:xfrm>
          <a:prstGeom prst="rect">
            <a:avLst/>
          </a:prstGeom>
        </p:spPr>
      </p:pic>
      <p:sp>
        <p:nvSpPr>
          <p:cNvPr id="6" name="Title 1">
            <a:extLst>
              <a:ext uri="{FF2B5EF4-FFF2-40B4-BE49-F238E27FC236}">
                <a16:creationId xmlns:a16="http://schemas.microsoft.com/office/drawing/2014/main" id="{77355BE8-1D80-4DDE-9085-21D26DE7F90E}"/>
              </a:ext>
            </a:extLst>
          </p:cNvPr>
          <p:cNvSpPr>
            <a:spLocks noGrp="1"/>
          </p:cNvSpPr>
          <p:nvPr>
            <p:ph type="title"/>
          </p:nvPr>
        </p:nvSpPr>
        <p:spPr>
          <a:xfrm>
            <a:off x="683216" y="350982"/>
            <a:ext cx="4056530" cy="1106424"/>
          </a:xfrm>
        </p:spPr>
        <p:txBody>
          <a:bodyPr>
            <a:normAutofit/>
          </a:bodyPr>
          <a:lstStyle/>
          <a:p>
            <a:r>
              <a:rPr lang="en-IN" sz="3200" dirty="0"/>
              <a:t>Visualize Samples</a:t>
            </a:r>
          </a:p>
        </p:txBody>
      </p:sp>
      <p:grpSp>
        <p:nvGrpSpPr>
          <p:cNvPr id="12" name="Group 11">
            <a:extLst>
              <a:ext uri="{FF2B5EF4-FFF2-40B4-BE49-F238E27FC236}">
                <a16:creationId xmlns:a16="http://schemas.microsoft.com/office/drawing/2014/main" id="{37EA2568-304A-4446-9B3C-EE0151BD2CA1}"/>
              </a:ext>
            </a:extLst>
          </p:cNvPr>
          <p:cNvGrpSpPr/>
          <p:nvPr/>
        </p:nvGrpSpPr>
        <p:grpSpPr>
          <a:xfrm>
            <a:off x="1998141" y="3482896"/>
            <a:ext cx="7883471" cy="2244876"/>
            <a:chOff x="1998141" y="3482896"/>
            <a:chExt cx="7883471" cy="2244876"/>
          </a:xfrm>
        </p:grpSpPr>
        <p:sp>
          <p:nvSpPr>
            <p:cNvPr id="7" name="Rectangle 6">
              <a:extLst>
                <a:ext uri="{FF2B5EF4-FFF2-40B4-BE49-F238E27FC236}">
                  <a16:creationId xmlns:a16="http://schemas.microsoft.com/office/drawing/2014/main" id="{E8FA215E-592A-4022-91DA-5B352A663064}"/>
                </a:ext>
              </a:extLst>
            </p:cNvPr>
            <p:cNvSpPr/>
            <p:nvPr/>
          </p:nvSpPr>
          <p:spPr>
            <a:xfrm>
              <a:off x="1998141" y="4605334"/>
              <a:ext cx="1127276" cy="112243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DA903E3E-DA5E-4B89-BC64-680B0F1CBE63}"/>
                </a:ext>
              </a:extLst>
            </p:cNvPr>
            <p:cNvSpPr/>
            <p:nvPr/>
          </p:nvSpPr>
          <p:spPr>
            <a:xfrm>
              <a:off x="8754336" y="4605334"/>
              <a:ext cx="1127276" cy="112243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758E160-8181-4D3F-8D11-BE6EE9F387E6}"/>
                </a:ext>
              </a:extLst>
            </p:cNvPr>
            <p:cNvSpPr/>
            <p:nvPr/>
          </p:nvSpPr>
          <p:spPr>
            <a:xfrm>
              <a:off x="7077936" y="4605334"/>
              <a:ext cx="1127276" cy="112243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87F3C499-4D4B-4C4D-AADA-B64DC70701BE}"/>
                </a:ext>
              </a:extLst>
            </p:cNvPr>
            <p:cNvSpPr/>
            <p:nvPr/>
          </p:nvSpPr>
          <p:spPr>
            <a:xfrm>
              <a:off x="7077936" y="3482896"/>
              <a:ext cx="1127276" cy="112243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TextBox 10">
            <a:extLst>
              <a:ext uri="{FF2B5EF4-FFF2-40B4-BE49-F238E27FC236}">
                <a16:creationId xmlns:a16="http://schemas.microsoft.com/office/drawing/2014/main" id="{5BDE9125-7D9E-46CE-BD6F-408AE58BA1D3}"/>
              </a:ext>
            </a:extLst>
          </p:cNvPr>
          <p:cNvSpPr txBox="1"/>
          <p:nvPr/>
        </p:nvSpPr>
        <p:spPr>
          <a:xfrm>
            <a:off x="5512230" y="5884189"/>
            <a:ext cx="4566834" cy="667875"/>
          </a:xfrm>
          <a:prstGeom prst="rect">
            <a:avLst/>
          </a:prstGeom>
          <a:noFill/>
        </p:spPr>
        <p:txBody>
          <a:bodyPr wrap="square" rtlCol="0">
            <a:spAutoFit/>
          </a:bodyPr>
          <a:lstStyle/>
          <a:p>
            <a:pPr marL="285750" indent="-228600">
              <a:lnSpc>
                <a:spcPct val="90000"/>
              </a:lnSpc>
              <a:spcAft>
                <a:spcPts val="600"/>
              </a:spcAft>
              <a:buFont typeface="Arial" panose="020B0604020202020204" pitchFamily="34" charset="0"/>
              <a:buChar char="•"/>
            </a:pPr>
            <a:r>
              <a:rPr lang="en-US" b="1" i="0" dirty="0">
                <a:effectLst/>
              </a:rPr>
              <a:t>Observation: </a:t>
            </a:r>
            <a:r>
              <a:rPr lang="en-US" b="0" i="0" dirty="0">
                <a:effectLst/>
              </a:rPr>
              <a:t>Some images hard to identify</a:t>
            </a:r>
          </a:p>
          <a:p>
            <a:pPr marL="285750" indent="-228600">
              <a:lnSpc>
                <a:spcPct val="90000"/>
              </a:lnSpc>
              <a:spcAft>
                <a:spcPts val="600"/>
              </a:spcAft>
              <a:buFont typeface="Arial" panose="020B0604020202020204" pitchFamily="34" charset="0"/>
              <a:buChar char="•"/>
            </a:pPr>
            <a:r>
              <a:rPr lang="en-US" b="1" i="0" dirty="0">
                <a:effectLst/>
              </a:rPr>
              <a:t>Reason: </a:t>
            </a:r>
            <a:r>
              <a:rPr lang="en-US" b="0" i="0" dirty="0">
                <a:effectLst/>
              </a:rPr>
              <a:t>Tall sunlit grass may trigger click</a:t>
            </a:r>
            <a:endParaRPr lang="en-IN" dirty="0"/>
          </a:p>
        </p:txBody>
      </p:sp>
      <p:sp>
        <p:nvSpPr>
          <p:cNvPr id="13" name="TextBox 12">
            <a:extLst>
              <a:ext uri="{FF2B5EF4-FFF2-40B4-BE49-F238E27FC236}">
                <a16:creationId xmlns:a16="http://schemas.microsoft.com/office/drawing/2014/main" id="{6208A773-8FB3-49A8-AA77-2B606A4B00FB}"/>
              </a:ext>
            </a:extLst>
          </p:cNvPr>
          <p:cNvSpPr txBox="1"/>
          <p:nvPr/>
        </p:nvSpPr>
        <p:spPr>
          <a:xfrm>
            <a:off x="1799092" y="5884189"/>
            <a:ext cx="4193585" cy="667875"/>
          </a:xfrm>
          <a:prstGeom prst="rect">
            <a:avLst/>
          </a:prstGeom>
          <a:noFill/>
        </p:spPr>
        <p:txBody>
          <a:bodyPr wrap="square" rtlCol="0">
            <a:spAutoFit/>
          </a:bodyPr>
          <a:lstStyle/>
          <a:p>
            <a:pPr marL="285750" indent="-228600">
              <a:lnSpc>
                <a:spcPct val="90000"/>
              </a:lnSpc>
              <a:spcAft>
                <a:spcPts val="600"/>
              </a:spcAft>
              <a:buFont typeface="Arial" panose="020B0604020202020204" pitchFamily="34" charset="0"/>
              <a:buChar char="•"/>
            </a:pPr>
            <a:r>
              <a:rPr lang="en-US" sz="1800" b="1" dirty="0"/>
              <a:t>P</a:t>
            </a:r>
            <a:r>
              <a:rPr lang="en-US" sz="1800" b="1" i="0" dirty="0">
                <a:effectLst/>
              </a:rPr>
              <a:t>ictures</a:t>
            </a:r>
            <a:r>
              <a:rPr lang="en-US" sz="1800" b="0" i="0" dirty="0">
                <a:effectLst/>
              </a:rPr>
              <a:t> : 255 cameras </a:t>
            </a:r>
          </a:p>
          <a:p>
            <a:pPr marL="285750" indent="-228600">
              <a:lnSpc>
                <a:spcPct val="90000"/>
              </a:lnSpc>
              <a:spcAft>
                <a:spcPts val="600"/>
              </a:spcAft>
              <a:buFont typeface="Arial" panose="020B0604020202020204" pitchFamily="34" charset="0"/>
              <a:buChar char="•"/>
            </a:pPr>
            <a:r>
              <a:rPr lang="en-US" sz="1800" b="1" dirty="0"/>
              <a:t>T</a:t>
            </a:r>
            <a:r>
              <a:rPr lang="en-US" sz="1800" b="1" i="0" dirty="0">
                <a:effectLst/>
              </a:rPr>
              <a:t>rigger</a:t>
            </a:r>
            <a:r>
              <a:rPr lang="en-US" sz="1800" b="0" i="0" dirty="0">
                <a:effectLst/>
              </a:rPr>
              <a:t>: Infrared + motion sensors </a:t>
            </a:r>
          </a:p>
        </p:txBody>
      </p:sp>
      <p:sp>
        <p:nvSpPr>
          <p:cNvPr id="2" name="Slide Number Placeholder 1">
            <a:extLst>
              <a:ext uri="{FF2B5EF4-FFF2-40B4-BE49-F238E27FC236}">
                <a16:creationId xmlns:a16="http://schemas.microsoft.com/office/drawing/2014/main" id="{5935FE02-3226-D740-91AC-40058C40DD1C}"/>
              </a:ext>
            </a:extLst>
          </p:cNvPr>
          <p:cNvSpPr>
            <a:spLocks noGrp="1"/>
          </p:cNvSpPr>
          <p:nvPr>
            <p:ph type="sldNum" sz="quarter" idx="12"/>
          </p:nvPr>
        </p:nvSpPr>
        <p:spPr/>
        <p:txBody>
          <a:bodyPr/>
          <a:lstStyle/>
          <a:p>
            <a:fld id="{D6169F3E-3C4C-4D2F-858B-9E567E552FB2}" type="slidenum">
              <a:rPr lang="en-IN" smtClean="0"/>
              <a:t>4</a:t>
            </a:fld>
            <a:endParaRPr lang="en-IN"/>
          </a:p>
        </p:txBody>
      </p:sp>
    </p:spTree>
    <p:extLst>
      <p:ext uri="{BB962C8B-B14F-4D97-AF65-F5344CB8AC3E}">
        <p14:creationId xmlns:p14="http://schemas.microsoft.com/office/powerpoint/2010/main" val="399630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text on a tiled floor&#10;&#10;Description automatically generated">
            <a:extLst>
              <a:ext uri="{FF2B5EF4-FFF2-40B4-BE49-F238E27FC236}">
                <a16:creationId xmlns:a16="http://schemas.microsoft.com/office/drawing/2014/main" id="{D44298EC-0209-4CCA-BC52-E59414C055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2635" y="2785856"/>
            <a:ext cx="2584928" cy="2580478"/>
          </a:xfrm>
          <a:prstGeom prst="rect">
            <a:avLst/>
          </a:prstGeom>
        </p:spPr>
      </p:pic>
      <p:sp>
        <p:nvSpPr>
          <p:cNvPr id="21" name="Rectangle 15">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7">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E1F2C57-E158-4F33-9AB3-F19FFA105B73}"/>
              </a:ext>
            </a:extLst>
          </p:cNvPr>
          <p:cNvGrpSpPr/>
          <p:nvPr/>
        </p:nvGrpSpPr>
        <p:grpSpPr>
          <a:xfrm>
            <a:off x="345970" y="1368198"/>
            <a:ext cx="8026975" cy="1002307"/>
            <a:chOff x="345970" y="1368198"/>
            <a:chExt cx="8026975" cy="1002307"/>
          </a:xfrm>
        </p:grpSpPr>
        <p:sp>
          <p:nvSpPr>
            <p:cNvPr id="3" name="Rectangle: Rounded Corners 2">
              <a:extLst>
                <a:ext uri="{FF2B5EF4-FFF2-40B4-BE49-F238E27FC236}">
                  <a16:creationId xmlns:a16="http://schemas.microsoft.com/office/drawing/2014/main" id="{E4D5F149-E02B-4626-8EE6-0BAEC9D9EB76}"/>
                </a:ext>
              </a:extLst>
            </p:cNvPr>
            <p:cNvSpPr/>
            <p:nvPr/>
          </p:nvSpPr>
          <p:spPr>
            <a:xfrm>
              <a:off x="345970" y="1368198"/>
              <a:ext cx="8026975" cy="1002307"/>
            </a:xfrm>
            <a:prstGeom prst="roundRect">
              <a:avLst>
                <a:gd name="adj" fmla="val 10000"/>
              </a:avLst>
            </a:prstGeom>
          </p:spPr>
          <p:style>
            <a:lnRef idx="0">
              <a:schemeClr val="accent2">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4" name="Rectangle 3" descr="Processor">
              <a:extLst>
                <a:ext uri="{FF2B5EF4-FFF2-40B4-BE49-F238E27FC236}">
                  <a16:creationId xmlns:a16="http://schemas.microsoft.com/office/drawing/2014/main" id="{A1EAC47B-C2FE-4776-A299-A1A20F36BEB4}"/>
                </a:ext>
              </a:extLst>
            </p:cNvPr>
            <p:cNvSpPr/>
            <p:nvPr/>
          </p:nvSpPr>
          <p:spPr>
            <a:xfrm>
              <a:off x="649167" y="1593717"/>
              <a:ext cx="551268" cy="55126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 name="Freeform: Shape 4">
              <a:extLst>
                <a:ext uri="{FF2B5EF4-FFF2-40B4-BE49-F238E27FC236}">
                  <a16:creationId xmlns:a16="http://schemas.microsoft.com/office/drawing/2014/main" id="{FE1556A8-9C97-48DF-9361-E4A0E5CB23BC}"/>
                </a:ext>
              </a:extLst>
            </p:cNvPr>
            <p:cNvSpPr/>
            <p:nvPr/>
          </p:nvSpPr>
          <p:spPr>
            <a:xfrm>
              <a:off x="1503634" y="1368198"/>
              <a:ext cx="3612138" cy="1002307"/>
            </a:xfrm>
            <a:custGeom>
              <a:avLst/>
              <a:gdLst>
                <a:gd name="connsiteX0" fmla="*/ 0 w 3612138"/>
                <a:gd name="connsiteY0" fmla="*/ 0 h 1002307"/>
                <a:gd name="connsiteX1" fmla="*/ 3612138 w 3612138"/>
                <a:gd name="connsiteY1" fmla="*/ 0 h 1002307"/>
                <a:gd name="connsiteX2" fmla="*/ 3612138 w 3612138"/>
                <a:gd name="connsiteY2" fmla="*/ 1002307 h 1002307"/>
                <a:gd name="connsiteX3" fmla="*/ 0 w 3612138"/>
                <a:gd name="connsiteY3" fmla="*/ 1002307 h 1002307"/>
                <a:gd name="connsiteX4" fmla="*/ 0 w 3612138"/>
                <a:gd name="connsiteY4" fmla="*/ 0 h 100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2138" h="1002307">
                  <a:moveTo>
                    <a:pt x="0" y="0"/>
                  </a:moveTo>
                  <a:lnTo>
                    <a:pt x="3612138" y="0"/>
                  </a:lnTo>
                  <a:lnTo>
                    <a:pt x="3612138" y="1002307"/>
                  </a:lnTo>
                  <a:lnTo>
                    <a:pt x="0" y="10023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6078" tIns="106078" rIns="106078" bIns="106078" numCol="1" spcCol="1270" anchor="ctr" anchorCtr="0">
              <a:noAutofit/>
            </a:bodyPr>
            <a:lstStyle/>
            <a:p>
              <a:pPr marL="0" lvl="0" indent="0" algn="l" defTabSz="711200">
                <a:lnSpc>
                  <a:spcPct val="100000"/>
                </a:lnSpc>
                <a:spcBef>
                  <a:spcPct val="0"/>
                </a:spcBef>
                <a:spcAft>
                  <a:spcPct val="35000"/>
                </a:spcAft>
                <a:buNone/>
              </a:pPr>
              <a:r>
                <a:rPr lang="en-US" sz="1600" kern="1200" dirty="0"/>
                <a:t>1. Image Preprocessing: Improve features </a:t>
              </a:r>
            </a:p>
          </p:txBody>
        </p:sp>
        <p:sp>
          <p:nvSpPr>
            <p:cNvPr id="6" name="Freeform: Shape 5">
              <a:extLst>
                <a:ext uri="{FF2B5EF4-FFF2-40B4-BE49-F238E27FC236}">
                  <a16:creationId xmlns:a16="http://schemas.microsoft.com/office/drawing/2014/main" id="{3ACAF06E-7843-41CB-ACE8-2DAE175B6493}"/>
                </a:ext>
              </a:extLst>
            </p:cNvPr>
            <p:cNvSpPr/>
            <p:nvPr/>
          </p:nvSpPr>
          <p:spPr>
            <a:xfrm>
              <a:off x="5115773" y="1368198"/>
              <a:ext cx="3257171" cy="1002307"/>
            </a:xfrm>
            <a:custGeom>
              <a:avLst/>
              <a:gdLst>
                <a:gd name="connsiteX0" fmla="*/ 0 w 3257171"/>
                <a:gd name="connsiteY0" fmla="*/ 0 h 1002307"/>
                <a:gd name="connsiteX1" fmla="*/ 3257171 w 3257171"/>
                <a:gd name="connsiteY1" fmla="*/ 0 h 1002307"/>
                <a:gd name="connsiteX2" fmla="*/ 3257171 w 3257171"/>
                <a:gd name="connsiteY2" fmla="*/ 1002307 h 1002307"/>
                <a:gd name="connsiteX3" fmla="*/ 0 w 3257171"/>
                <a:gd name="connsiteY3" fmla="*/ 1002307 h 1002307"/>
                <a:gd name="connsiteX4" fmla="*/ 0 w 3257171"/>
                <a:gd name="connsiteY4" fmla="*/ 0 h 100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171" h="1002307">
                  <a:moveTo>
                    <a:pt x="0" y="0"/>
                  </a:moveTo>
                  <a:lnTo>
                    <a:pt x="3257171" y="0"/>
                  </a:lnTo>
                  <a:lnTo>
                    <a:pt x="3257171" y="1002307"/>
                  </a:lnTo>
                  <a:lnTo>
                    <a:pt x="0" y="10023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6078" tIns="106078" rIns="106078" bIns="106078" numCol="1" spcCol="1270" anchor="ctr" anchorCtr="0">
              <a:noAutofit/>
            </a:bodyPr>
            <a:lstStyle/>
            <a:p>
              <a:pPr marL="0" lvl="0" indent="0" algn="l" defTabSz="533400">
                <a:lnSpc>
                  <a:spcPct val="100000"/>
                </a:lnSpc>
                <a:spcBef>
                  <a:spcPct val="0"/>
                </a:spcBef>
                <a:spcAft>
                  <a:spcPct val="35000"/>
                </a:spcAft>
                <a:buNone/>
              </a:pPr>
              <a:r>
                <a:rPr lang="en-US" sz="1400" kern="1200" dirty="0"/>
                <a:t>a. Image to Numbers</a:t>
              </a:r>
            </a:p>
            <a:p>
              <a:pPr marL="0" lvl="0" indent="0" algn="l" defTabSz="533400">
                <a:lnSpc>
                  <a:spcPct val="100000"/>
                </a:lnSpc>
                <a:spcBef>
                  <a:spcPct val="0"/>
                </a:spcBef>
                <a:spcAft>
                  <a:spcPct val="35000"/>
                </a:spcAft>
                <a:buNone/>
              </a:pPr>
              <a:r>
                <a:rPr lang="en-US" sz="1400" kern="1200" dirty="0"/>
                <a:t>b. Reduce distortions</a:t>
              </a:r>
            </a:p>
            <a:p>
              <a:pPr marL="0" lvl="0" indent="0" algn="l" defTabSz="533400">
                <a:lnSpc>
                  <a:spcPct val="100000"/>
                </a:lnSpc>
                <a:spcBef>
                  <a:spcPct val="0"/>
                </a:spcBef>
                <a:spcAft>
                  <a:spcPct val="35000"/>
                </a:spcAft>
                <a:buNone/>
              </a:pPr>
              <a:r>
                <a:rPr lang="en-US" sz="1400" kern="1200" dirty="0"/>
                <a:t>c. Enhance important features </a:t>
              </a:r>
            </a:p>
          </p:txBody>
        </p:sp>
      </p:grpSp>
      <p:grpSp>
        <p:nvGrpSpPr>
          <p:cNvPr id="27" name="Group 26">
            <a:extLst>
              <a:ext uri="{FF2B5EF4-FFF2-40B4-BE49-F238E27FC236}">
                <a16:creationId xmlns:a16="http://schemas.microsoft.com/office/drawing/2014/main" id="{1222D20C-C222-4332-9442-949221AE4AE7}"/>
              </a:ext>
            </a:extLst>
          </p:cNvPr>
          <p:cNvGrpSpPr/>
          <p:nvPr/>
        </p:nvGrpSpPr>
        <p:grpSpPr>
          <a:xfrm>
            <a:off x="345970" y="2621082"/>
            <a:ext cx="8026975" cy="1002307"/>
            <a:chOff x="345970" y="2621082"/>
            <a:chExt cx="8026975" cy="1002307"/>
          </a:xfrm>
        </p:grpSpPr>
        <p:sp>
          <p:nvSpPr>
            <p:cNvPr id="8" name="Rectangle: Rounded Corners 7">
              <a:extLst>
                <a:ext uri="{FF2B5EF4-FFF2-40B4-BE49-F238E27FC236}">
                  <a16:creationId xmlns:a16="http://schemas.microsoft.com/office/drawing/2014/main" id="{40386141-A593-4A50-906E-AA861BF8C0EE}"/>
                </a:ext>
              </a:extLst>
            </p:cNvPr>
            <p:cNvSpPr/>
            <p:nvPr/>
          </p:nvSpPr>
          <p:spPr>
            <a:xfrm>
              <a:off x="345970" y="2621082"/>
              <a:ext cx="8026975" cy="1002307"/>
            </a:xfrm>
            <a:prstGeom prst="roundRect">
              <a:avLst>
                <a:gd name="adj" fmla="val 10000"/>
              </a:avLst>
            </a:prstGeom>
          </p:spPr>
          <p:style>
            <a:lnRef idx="0">
              <a:schemeClr val="accent2">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2" name="Rectangle 11" descr="Target Audience">
              <a:extLst>
                <a:ext uri="{FF2B5EF4-FFF2-40B4-BE49-F238E27FC236}">
                  <a16:creationId xmlns:a16="http://schemas.microsoft.com/office/drawing/2014/main" id="{0A2D43A3-5704-429D-8186-5B7EDCB4D377}"/>
                </a:ext>
              </a:extLst>
            </p:cNvPr>
            <p:cNvSpPr/>
            <p:nvPr/>
          </p:nvSpPr>
          <p:spPr>
            <a:xfrm>
              <a:off x="649167" y="2846601"/>
              <a:ext cx="551268" cy="551268"/>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7D43386C-F938-4AA7-A175-425EBD7BF624}"/>
                </a:ext>
              </a:extLst>
            </p:cNvPr>
            <p:cNvSpPr/>
            <p:nvPr/>
          </p:nvSpPr>
          <p:spPr>
            <a:xfrm>
              <a:off x="1503634" y="2621082"/>
              <a:ext cx="6869310" cy="1002307"/>
            </a:xfrm>
            <a:custGeom>
              <a:avLst/>
              <a:gdLst>
                <a:gd name="connsiteX0" fmla="*/ 0 w 6869310"/>
                <a:gd name="connsiteY0" fmla="*/ 0 h 1002307"/>
                <a:gd name="connsiteX1" fmla="*/ 6869310 w 6869310"/>
                <a:gd name="connsiteY1" fmla="*/ 0 h 1002307"/>
                <a:gd name="connsiteX2" fmla="*/ 6869310 w 6869310"/>
                <a:gd name="connsiteY2" fmla="*/ 1002307 h 1002307"/>
                <a:gd name="connsiteX3" fmla="*/ 0 w 6869310"/>
                <a:gd name="connsiteY3" fmla="*/ 1002307 h 1002307"/>
                <a:gd name="connsiteX4" fmla="*/ 0 w 6869310"/>
                <a:gd name="connsiteY4" fmla="*/ 0 h 100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9310" h="1002307">
                  <a:moveTo>
                    <a:pt x="0" y="0"/>
                  </a:moveTo>
                  <a:lnTo>
                    <a:pt x="6869310" y="0"/>
                  </a:lnTo>
                  <a:lnTo>
                    <a:pt x="6869310" y="1002307"/>
                  </a:lnTo>
                  <a:lnTo>
                    <a:pt x="0" y="10023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6078" tIns="106078" rIns="106078" bIns="106078" numCol="1" spcCol="1270" anchor="ctr" anchorCtr="0">
              <a:noAutofit/>
            </a:bodyPr>
            <a:lstStyle/>
            <a:p>
              <a:pPr marL="0" lvl="0" indent="0" algn="l" defTabSz="711200">
                <a:lnSpc>
                  <a:spcPct val="100000"/>
                </a:lnSpc>
                <a:spcBef>
                  <a:spcPct val="0"/>
                </a:spcBef>
                <a:spcAft>
                  <a:spcPct val="35000"/>
                </a:spcAft>
                <a:buNone/>
              </a:pPr>
              <a:r>
                <a:rPr lang="en-US" sz="1600" kern="1200" dirty="0"/>
                <a:t>2. Detect object – localization/segmentation for positioning object</a:t>
              </a:r>
            </a:p>
          </p:txBody>
        </p:sp>
      </p:grpSp>
      <p:grpSp>
        <p:nvGrpSpPr>
          <p:cNvPr id="28" name="Group 27">
            <a:extLst>
              <a:ext uri="{FF2B5EF4-FFF2-40B4-BE49-F238E27FC236}">
                <a16:creationId xmlns:a16="http://schemas.microsoft.com/office/drawing/2014/main" id="{50739A56-9D47-47C0-B2D9-B728C28B58FB}"/>
              </a:ext>
            </a:extLst>
          </p:cNvPr>
          <p:cNvGrpSpPr/>
          <p:nvPr/>
        </p:nvGrpSpPr>
        <p:grpSpPr>
          <a:xfrm>
            <a:off x="345970" y="3873966"/>
            <a:ext cx="8026975" cy="1140786"/>
            <a:chOff x="345970" y="3873966"/>
            <a:chExt cx="8026975" cy="1140786"/>
          </a:xfrm>
        </p:grpSpPr>
        <p:sp>
          <p:nvSpPr>
            <p:cNvPr id="14" name="Rectangle: Rounded Corners 13">
              <a:extLst>
                <a:ext uri="{FF2B5EF4-FFF2-40B4-BE49-F238E27FC236}">
                  <a16:creationId xmlns:a16="http://schemas.microsoft.com/office/drawing/2014/main" id="{91E491C9-72D5-44D1-A7EB-2A0F745A3446}"/>
                </a:ext>
              </a:extLst>
            </p:cNvPr>
            <p:cNvSpPr/>
            <p:nvPr/>
          </p:nvSpPr>
          <p:spPr>
            <a:xfrm>
              <a:off x="345970" y="3873966"/>
              <a:ext cx="8026975" cy="1002307"/>
            </a:xfrm>
            <a:prstGeom prst="roundRect">
              <a:avLst>
                <a:gd name="adj" fmla="val 10000"/>
              </a:avLst>
            </a:prstGeom>
          </p:spPr>
          <p:style>
            <a:lnRef idx="0">
              <a:schemeClr val="accent2">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6" name="Rectangle 15" descr="Head with Gears">
              <a:extLst>
                <a:ext uri="{FF2B5EF4-FFF2-40B4-BE49-F238E27FC236}">
                  <a16:creationId xmlns:a16="http://schemas.microsoft.com/office/drawing/2014/main" id="{B643492C-6B48-44C6-9C06-C127393C7B7C}"/>
                </a:ext>
              </a:extLst>
            </p:cNvPr>
            <p:cNvSpPr/>
            <p:nvPr/>
          </p:nvSpPr>
          <p:spPr>
            <a:xfrm>
              <a:off x="649167" y="4099485"/>
              <a:ext cx="551268" cy="551268"/>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7" name="Freeform: Shape 16">
              <a:extLst>
                <a:ext uri="{FF2B5EF4-FFF2-40B4-BE49-F238E27FC236}">
                  <a16:creationId xmlns:a16="http://schemas.microsoft.com/office/drawing/2014/main" id="{B6C219BD-1E9F-45E1-AA72-0CDAB8479E96}"/>
                </a:ext>
              </a:extLst>
            </p:cNvPr>
            <p:cNvSpPr/>
            <p:nvPr/>
          </p:nvSpPr>
          <p:spPr>
            <a:xfrm>
              <a:off x="1503634" y="4012445"/>
              <a:ext cx="3612138" cy="1002307"/>
            </a:xfrm>
            <a:custGeom>
              <a:avLst/>
              <a:gdLst>
                <a:gd name="connsiteX0" fmla="*/ 0 w 3612138"/>
                <a:gd name="connsiteY0" fmla="*/ 0 h 1002307"/>
                <a:gd name="connsiteX1" fmla="*/ 3612138 w 3612138"/>
                <a:gd name="connsiteY1" fmla="*/ 0 h 1002307"/>
                <a:gd name="connsiteX2" fmla="*/ 3612138 w 3612138"/>
                <a:gd name="connsiteY2" fmla="*/ 1002307 h 1002307"/>
                <a:gd name="connsiteX3" fmla="*/ 0 w 3612138"/>
                <a:gd name="connsiteY3" fmla="*/ 1002307 h 1002307"/>
                <a:gd name="connsiteX4" fmla="*/ 0 w 3612138"/>
                <a:gd name="connsiteY4" fmla="*/ 0 h 100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2138" h="1002307">
                  <a:moveTo>
                    <a:pt x="0" y="0"/>
                  </a:moveTo>
                  <a:lnTo>
                    <a:pt x="3612138" y="0"/>
                  </a:lnTo>
                  <a:lnTo>
                    <a:pt x="3612138" y="1002307"/>
                  </a:lnTo>
                  <a:lnTo>
                    <a:pt x="0" y="10023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6078" tIns="106078" rIns="106078" bIns="106078" numCol="1" spcCol="1270" anchor="ctr" anchorCtr="0">
              <a:noAutofit/>
            </a:bodyPr>
            <a:lstStyle/>
            <a:p>
              <a:pPr marL="0" lvl="0" indent="0" algn="l" defTabSz="711200">
                <a:lnSpc>
                  <a:spcPct val="100000"/>
                </a:lnSpc>
                <a:spcBef>
                  <a:spcPct val="0"/>
                </a:spcBef>
                <a:spcAft>
                  <a:spcPct val="35000"/>
                </a:spcAft>
                <a:buNone/>
              </a:pPr>
              <a:r>
                <a:rPr lang="en-US" sz="1600" kern="1200" dirty="0"/>
                <a:t>3. Feature extraction &amp; Modeling</a:t>
              </a:r>
              <a:br>
                <a:rPr lang="en-US" sz="1600" kern="1200" dirty="0"/>
              </a:br>
              <a:endParaRPr lang="en-US" sz="1600" kern="1200" dirty="0"/>
            </a:p>
          </p:txBody>
        </p:sp>
        <p:sp>
          <p:nvSpPr>
            <p:cNvPr id="18" name="Freeform: Shape 17">
              <a:extLst>
                <a:ext uri="{FF2B5EF4-FFF2-40B4-BE49-F238E27FC236}">
                  <a16:creationId xmlns:a16="http://schemas.microsoft.com/office/drawing/2014/main" id="{C0EF134D-4ABA-4B3B-A03E-2288FF02C810}"/>
                </a:ext>
              </a:extLst>
            </p:cNvPr>
            <p:cNvSpPr/>
            <p:nvPr/>
          </p:nvSpPr>
          <p:spPr>
            <a:xfrm>
              <a:off x="5115773" y="3873966"/>
              <a:ext cx="3257171" cy="1002307"/>
            </a:xfrm>
            <a:custGeom>
              <a:avLst/>
              <a:gdLst>
                <a:gd name="connsiteX0" fmla="*/ 0 w 3257171"/>
                <a:gd name="connsiteY0" fmla="*/ 0 h 1002307"/>
                <a:gd name="connsiteX1" fmla="*/ 3257171 w 3257171"/>
                <a:gd name="connsiteY1" fmla="*/ 0 h 1002307"/>
                <a:gd name="connsiteX2" fmla="*/ 3257171 w 3257171"/>
                <a:gd name="connsiteY2" fmla="*/ 1002307 h 1002307"/>
                <a:gd name="connsiteX3" fmla="*/ 0 w 3257171"/>
                <a:gd name="connsiteY3" fmla="*/ 1002307 h 1002307"/>
                <a:gd name="connsiteX4" fmla="*/ 0 w 3257171"/>
                <a:gd name="connsiteY4" fmla="*/ 0 h 100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171" h="1002307">
                  <a:moveTo>
                    <a:pt x="0" y="0"/>
                  </a:moveTo>
                  <a:lnTo>
                    <a:pt x="3257171" y="0"/>
                  </a:lnTo>
                  <a:lnTo>
                    <a:pt x="3257171" y="1002307"/>
                  </a:lnTo>
                  <a:lnTo>
                    <a:pt x="0" y="10023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6078" tIns="106078" rIns="106078" bIns="106078" numCol="1" spcCol="1270" anchor="ctr" anchorCtr="0">
              <a:noAutofit/>
            </a:bodyPr>
            <a:lstStyle/>
            <a:p>
              <a:pPr marL="0" lvl="0" indent="0" algn="l" defTabSz="533400">
                <a:lnSpc>
                  <a:spcPct val="100000"/>
                </a:lnSpc>
                <a:spcBef>
                  <a:spcPct val="0"/>
                </a:spcBef>
                <a:spcAft>
                  <a:spcPct val="35000"/>
                </a:spcAft>
                <a:buNone/>
              </a:pPr>
              <a:r>
                <a:rPr lang="en-US" sz="1400" kern="1200" dirty="0"/>
                <a:t>a. Identify patterns</a:t>
              </a:r>
            </a:p>
            <a:p>
              <a:pPr marL="0" lvl="0" indent="0" algn="l" defTabSz="533400">
                <a:lnSpc>
                  <a:spcPct val="100000"/>
                </a:lnSpc>
                <a:spcBef>
                  <a:spcPct val="0"/>
                </a:spcBef>
                <a:spcAft>
                  <a:spcPct val="35000"/>
                </a:spcAft>
                <a:buNone/>
              </a:pPr>
              <a:r>
                <a:rPr lang="en-US" sz="1400" kern="1200" dirty="0"/>
                <a:t>b. Learn unique features to </a:t>
              </a:r>
            </a:p>
            <a:p>
              <a:pPr marL="0" lvl="0" indent="0" algn="l" defTabSz="533400">
                <a:lnSpc>
                  <a:spcPct val="100000"/>
                </a:lnSpc>
                <a:spcBef>
                  <a:spcPct val="0"/>
                </a:spcBef>
                <a:spcAft>
                  <a:spcPct val="35000"/>
                </a:spcAft>
                <a:buNone/>
              </a:pPr>
              <a:r>
                <a:rPr lang="en-US" sz="1400" dirty="0"/>
                <a:t>c. D</a:t>
              </a:r>
              <a:r>
                <a:rPr lang="en-US" sz="1400" kern="1200" dirty="0"/>
                <a:t>ifferentiate between classes</a:t>
              </a:r>
            </a:p>
          </p:txBody>
        </p:sp>
      </p:grpSp>
      <p:sp>
        <p:nvSpPr>
          <p:cNvPr id="23" name="Title 1">
            <a:extLst>
              <a:ext uri="{FF2B5EF4-FFF2-40B4-BE49-F238E27FC236}">
                <a16:creationId xmlns:a16="http://schemas.microsoft.com/office/drawing/2014/main" id="{4872FBFB-F6AB-43D4-BD7A-85B9AE6A1E3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dirty="0"/>
              <a:t>Tasks</a:t>
            </a:r>
            <a:endParaRPr lang="en-IN" sz="3200" dirty="0">
              <a:solidFill>
                <a:srgbClr val="FF0000"/>
              </a:solidFill>
            </a:endParaRPr>
          </a:p>
        </p:txBody>
      </p:sp>
      <p:sp>
        <p:nvSpPr>
          <p:cNvPr id="11" name="TextBox 10">
            <a:extLst>
              <a:ext uri="{FF2B5EF4-FFF2-40B4-BE49-F238E27FC236}">
                <a16:creationId xmlns:a16="http://schemas.microsoft.com/office/drawing/2014/main" id="{E42382B4-4AD6-42C7-B3F7-1C4744CCB2D5}"/>
              </a:ext>
            </a:extLst>
          </p:cNvPr>
          <p:cNvSpPr txBox="1"/>
          <p:nvPr/>
        </p:nvSpPr>
        <p:spPr>
          <a:xfrm>
            <a:off x="8624084" y="5549086"/>
            <a:ext cx="3319097" cy="523220"/>
          </a:xfrm>
          <a:prstGeom prst="rect">
            <a:avLst/>
          </a:prstGeom>
          <a:noFill/>
        </p:spPr>
        <p:txBody>
          <a:bodyPr wrap="square" rtlCol="0">
            <a:spAutoFit/>
          </a:bodyPr>
          <a:lstStyle/>
          <a:p>
            <a:pPr algn="ctr"/>
            <a:r>
              <a:rPr lang="en-IN" sz="1400" dirty="0"/>
              <a:t>Example </a:t>
            </a:r>
            <a:r>
              <a:rPr lang="en-US" sz="1400" b="0" i="0" dirty="0">
                <a:solidFill>
                  <a:srgbClr val="000000"/>
                </a:solidFill>
                <a:effectLst/>
              </a:rPr>
              <a:t>How computers see an ‘8’</a:t>
            </a:r>
          </a:p>
          <a:p>
            <a:pPr algn="ctr"/>
            <a:r>
              <a:rPr lang="en-US" sz="1400" dirty="0">
                <a:solidFill>
                  <a:srgbClr val="000000"/>
                </a:solidFill>
                <a:hlinkClick r:id="rId10"/>
              </a:rPr>
              <a:t>Image Source</a:t>
            </a:r>
            <a:endParaRPr lang="en-IN" sz="1400" dirty="0"/>
          </a:p>
        </p:txBody>
      </p:sp>
      <p:pic>
        <p:nvPicPr>
          <p:cNvPr id="10" name="Picture 9" descr="Diagram&#10;&#10;Description automatically generated">
            <a:extLst>
              <a:ext uri="{FF2B5EF4-FFF2-40B4-BE49-F238E27FC236}">
                <a16:creationId xmlns:a16="http://schemas.microsoft.com/office/drawing/2014/main" id="{7CA15BBD-1275-4D9F-9E25-36918DBF35B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07408" y="905944"/>
            <a:ext cx="4632065" cy="1465455"/>
          </a:xfrm>
          <a:prstGeom prst="rect">
            <a:avLst/>
          </a:prstGeom>
        </p:spPr>
      </p:pic>
      <p:grpSp>
        <p:nvGrpSpPr>
          <p:cNvPr id="31" name="Group 30">
            <a:extLst>
              <a:ext uri="{FF2B5EF4-FFF2-40B4-BE49-F238E27FC236}">
                <a16:creationId xmlns:a16="http://schemas.microsoft.com/office/drawing/2014/main" id="{FCF62706-0A83-4DFB-8650-B3604F602546}"/>
              </a:ext>
            </a:extLst>
          </p:cNvPr>
          <p:cNvGrpSpPr/>
          <p:nvPr/>
        </p:nvGrpSpPr>
        <p:grpSpPr>
          <a:xfrm>
            <a:off x="345970" y="5126850"/>
            <a:ext cx="8039062" cy="1015497"/>
            <a:chOff x="345970" y="5126850"/>
            <a:chExt cx="8039062" cy="1015497"/>
          </a:xfrm>
        </p:grpSpPr>
        <p:sp>
          <p:nvSpPr>
            <p:cNvPr id="19" name="Rectangle: Rounded Corners 18">
              <a:extLst>
                <a:ext uri="{FF2B5EF4-FFF2-40B4-BE49-F238E27FC236}">
                  <a16:creationId xmlns:a16="http://schemas.microsoft.com/office/drawing/2014/main" id="{3CD2E33C-8DDD-4E34-88F3-846DE129F822}"/>
                </a:ext>
              </a:extLst>
            </p:cNvPr>
            <p:cNvSpPr/>
            <p:nvPr/>
          </p:nvSpPr>
          <p:spPr>
            <a:xfrm>
              <a:off x="345970" y="5126850"/>
              <a:ext cx="8026975" cy="1002307"/>
            </a:xfrm>
            <a:prstGeom prst="roundRect">
              <a:avLst>
                <a:gd name="adj" fmla="val 10000"/>
              </a:avLst>
            </a:prstGeom>
          </p:spPr>
          <p:style>
            <a:lnRef idx="0">
              <a:schemeClr val="accent2">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4" name="Rectangle 23" descr="Checkmark">
              <a:extLst>
                <a:ext uri="{FF2B5EF4-FFF2-40B4-BE49-F238E27FC236}">
                  <a16:creationId xmlns:a16="http://schemas.microsoft.com/office/drawing/2014/main" id="{88168A31-B77F-4E3F-81B5-167A345B00D0}"/>
                </a:ext>
              </a:extLst>
            </p:cNvPr>
            <p:cNvSpPr/>
            <p:nvPr/>
          </p:nvSpPr>
          <p:spPr>
            <a:xfrm>
              <a:off x="649167" y="5352369"/>
              <a:ext cx="551268" cy="551268"/>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5" name="Freeform: Shape 24">
              <a:extLst>
                <a:ext uri="{FF2B5EF4-FFF2-40B4-BE49-F238E27FC236}">
                  <a16:creationId xmlns:a16="http://schemas.microsoft.com/office/drawing/2014/main" id="{23702E35-274A-4A82-8093-AED36CB70CC0}"/>
                </a:ext>
              </a:extLst>
            </p:cNvPr>
            <p:cNvSpPr/>
            <p:nvPr/>
          </p:nvSpPr>
          <p:spPr>
            <a:xfrm>
              <a:off x="1503634" y="5126850"/>
              <a:ext cx="6869310" cy="1002307"/>
            </a:xfrm>
            <a:custGeom>
              <a:avLst/>
              <a:gdLst>
                <a:gd name="connsiteX0" fmla="*/ 0 w 6869310"/>
                <a:gd name="connsiteY0" fmla="*/ 0 h 1002307"/>
                <a:gd name="connsiteX1" fmla="*/ 6869310 w 6869310"/>
                <a:gd name="connsiteY1" fmla="*/ 0 h 1002307"/>
                <a:gd name="connsiteX2" fmla="*/ 6869310 w 6869310"/>
                <a:gd name="connsiteY2" fmla="*/ 1002307 h 1002307"/>
                <a:gd name="connsiteX3" fmla="*/ 0 w 6869310"/>
                <a:gd name="connsiteY3" fmla="*/ 1002307 h 1002307"/>
                <a:gd name="connsiteX4" fmla="*/ 0 w 6869310"/>
                <a:gd name="connsiteY4" fmla="*/ 0 h 100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9310" h="1002307">
                  <a:moveTo>
                    <a:pt x="0" y="0"/>
                  </a:moveTo>
                  <a:lnTo>
                    <a:pt x="6869310" y="0"/>
                  </a:lnTo>
                  <a:lnTo>
                    <a:pt x="6869310" y="1002307"/>
                  </a:lnTo>
                  <a:lnTo>
                    <a:pt x="0" y="10023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6078" tIns="106078" rIns="106078" bIns="106078" numCol="1" spcCol="1270" anchor="ctr" anchorCtr="0">
              <a:noAutofit/>
            </a:bodyPr>
            <a:lstStyle/>
            <a:p>
              <a:pPr marL="0" lvl="0" indent="0" algn="l" defTabSz="711200">
                <a:lnSpc>
                  <a:spcPct val="100000"/>
                </a:lnSpc>
                <a:spcBef>
                  <a:spcPct val="0"/>
                </a:spcBef>
                <a:spcAft>
                  <a:spcPct val="35000"/>
                </a:spcAft>
                <a:buNone/>
              </a:pPr>
              <a:r>
                <a:rPr lang="en-US" sz="1600" kern="1200" dirty="0"/>
                <a:t>4. Train/Test &amp; Classification. </a:t>
              </a:r>
            </a:p>
          </p:txBody>
        </p:sp>
        <p:sp>
          <p:nvSpPr>
            <p:cNvPr id="30" name="Freeform: Shape 29">
              <a:extLst>
                <a:ext uri="{FF2B5EF4-FFF2-40B4-BE49-F238E27FC236}">
                  <a16:creationId xmlns:a16="http://schemas.microsoft.com/office/drawing/2014/main" id="{9127CC69-60B0-4B0E-A657-7F45835DF240}"/>
                </a:ext>
              </a:extLst>
            </p:cNvPr>
            <p:cNvSpPr/>
            <p:nvPr/>
          </p:nvSpPr>
          <p:spPr>
            <a:xfrm>
              <a:off x="5127861" y="5140040"/>
              <a:ext cx="3257171" cy="1002307"/>
            </a:xfrm>
            <a:custGeom>
              <a:avLst/>
              <a:gdLst>
                <a:gd name="connsiteX0" fmla="*/ 0 w 3257171"/>
                <a:gd name="connsiteY0" fmla="*/ 0 h 1002307"/>
                <a:gd name="connsiteX1" fmla="*/ 3257171 w 3257171"/>
                <a:gd name="connsiteY1" fmla="*/ 0 h 1002307"/>
                <a:gd name="connsiteX2" fmla="*/ 3257171 w 3257171"/>
                <a:gd name="connsiteY2" fmla="*/ 1002307 h 1002307"/>
                <a:gd name="connsiteX3" fmla="*/ 0 w 3257171"/>
                <a:gd name="connsiteY3" fmla="*/ 1002307 h 1002307"/>
                <a:gd name="connsiteX4" fmla="*/ 0 w 3257171"/>
                <a:gd name="connsiteY4" fmla="*/ 0 h 100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171" h="1002307">
                  <a:moveTo>
                    <a:pt x="0" y="0"/>
                  </a:moveTo>
                  <a:lnTo>
                    <a:pt x="3257171" y="0"/>
                  </a:lnTo>
                  <a:lnTo>
                    <a:pt x="3257171" y="1002307"/>
                  </a:lnTo>
                  <a:lnTo>
                    <a:pt x="0" y="10023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6078" tIns="106078" rIns="106078" bIns="106078" numCol="1" spcCol="1270" anchor="ctr" anchorCtr="0">
              <a:noAutofit/>
            </a:bodyPr>
            <a:lstStyle/>
            <a:p>
              <a:pPr marL="0" lvl="0" indent="0" algn="l" defTabSz="533400">
                <a:lnSpc>
                  <a:spcPct val="100000"/>
                </a:lnSpc>
                <a:spcBef>
                  <a:spcPct val="0"/>
                </a:spcBef>
                <a:spcAft>
                  <a:spcPct val="35000"/>
                </a:spcAft>
                <a:buNone/>
              </a:pPr>
              <a:r>
                <a:rPr lang="en-US" sz="1400" kern="1200" dirty="0"/>
                <a:t>a. Statistical or deep learning methods </a:t>
              </a:r>
            </a:p>
            <a:p>
              <a:pPr marL="0" lvl="0" indent="0" algn="l" defTabSz="533400">
                <a:lnSpc>
                  <a:spcPct val="100000"/>
                </a:lnSpc>
                <a:spcBef>
                  <a:spcPct val="0"/>
                </a:spcBef>
                <a:spcAft>
                  <a:spcPct val="35000"/>
                </a:spcAft>
                <a:buNone/>
              </a:pPr>
              <a:r>
                <a:rPr lang="en-US" sz="1400" kern="1200" dirty="0"/>
                <a:t>b. Compare </a:t>
              </a:r>
              <a:r>
                <a:rPr lang="en-US" sz="1400" kern="1200" dirty="0" err="1"/>
                <a:t>img</a:t>
              </a:r>
              <a:r>
                <a:rPr lang="en-US" sz="1400" kern="1200" dirty="0"/>
                <a:t> patterns with target ones</a:t>
              </a:r>
            </a:p>
            <a:p>
              <a:pPr marL="0" lvl="0" indent="0" algn="l" defTabSz="533400">
                <a:lnSpc>
                  <a:spcPct val="100000"/>
                </a:lnSpc>
                <a:spcBef>
                  <a:spcPct val="0"/>
                </a:spcBef>
                <a:spcAft>
                  <a:spcPct val="35000"/>
                </a:spcAft>
                <a:buNone/>
              </a:pPr>
              <a:r>
                <a:rPr lang="en-US" sz="1400" dirty="0"/>
                <a:t>c. D</a:t>
              </a:r>
              <a:r>
                <a:rPr lang="en-US" sz="1400" kern="1200" dirty="0"/>
                <a:t>ifferentiate between classes</a:t>
              </a:r>
            </a:p>
          </p:txBody>
        </p:sp>
      </p:grpSp>
      <p:cxnSp>
        <p:nvCxnSpPr>
          <p:cNvPr id="15" name="Straight Arrow Connector 14">
            <a:extLst>
              <a:ext uri="{FF2B5EF4-FFF2-40B4-BE49-F238E27FC236}">
                <a16:creationId xmlns:a16="http://schemas.microsoft.com/office/drawing/2014/main" id="{BAEB7AAA-849F-4D21-950E-A2047561EAC4}"/>
              </a:ext>
            </a:extLst>
          </p:cNvPr>
          <p:cNvCxnSpPr/>
          <p:nvPr/>
        </p:nvCxnSpPr>
        <p:spPr>
          <a:xfrm>
            <a:off x="500724" y="1806820"/>
            <a:ext cx="0" cy="4136780"/>
          </a:xfrm>
          <a:prstGeom prst="straightConnector1">
            <a:avLst/>
          </a:prstGeom>
          <a:ln w="88900">
            <a:solidFill>
              <a:schemeClr val="accent2">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062141EF-330B-2449-B0C1-C7EB50E251D2}"/>
              </a:ext>
            </a:extLst>
          </p:cNvPr>
          <p:cNvSpPr>
            <a:spLocks noGrp="1"/>
          </p:cNvSpPr>
          <p:nvPr>
            <p:ph type="sldNum" sz="quarter" idx="12"/>
          </p:nvPr>
        </p:nvSpPr>
        <p:spPr/>
        <p:txBody>
          <a:bodyPr/>
          <a:lstStyle/>
          <a:p>
            <a:fld id="{D6169F3E-3C4C-4D2F-858B-9E567E552FB2}" type="slidenum">
              <a:rPr lang="en-IN" smtClean="0"/>
              <a:t>5</a:t>
            </a:fld>
            <a:endParaRPr lang="en-IN"/>
          </a:p>
        </p:txBody>
      </p:sp>
    </p:spTree>
    <p:extLst>
      <p:ext uri="{BB962C8B-B14F-4D97-AF65-F5344CB8AC3E}">
        <p14:creationId xmlns:p14="http://schemas.microsoft.com/office/powerpoint/2010/main" val="197576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DC41-573A-FA44-B5E7-1120CDCB9DA8}"/>
              </a:ext>
            </a:extLst>
          </p:cNvPr>
          <p:cNvSpPr>
            <a:spLocks noGrp="1"/>
          </p:cNvSpPr>
          <p:nvPr>
            <p:ph type="title"/>
          </p:nvPr>
        </p:nvSpPr>
        <p:spPr/>
        <p:txBody>
          <a:bodyPr/>
          <a:lstStyle/>
          <a:p>
            <a:r>
              <a:rPr lang="en-US" dirty="0"/>
              <a:t>Data sampling and loading</a:t>
            </a:r>
          </a:p>
        </p:txBody>
      </p:sp>
      <p:pic>
        <p:nvPicPr>
          <p:cNvPr id="1032" name="Picture 8">
            <a:extLst>
              <a:ext uri="{FF2B5EF4-FFF2-40B4-BE49-F238E27FC236}">
                <a16:creationId xmlns:a16="http://schemas.microsoft.com/office/drawing/2014/main" id="{DD7B4860-D188-D443-AF2A-40A3E3BEF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426" y="2977073"/>
            <a:ext cx="10962641" cy="325439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2F75F76-1D44-1B42-B7D1-24289132BB68}"/>
              </a:ext>
            </a:extLst>
          </p:cNvPr>
          <p:cNvSpPr>
            <a:spLocks noGrp="1"/>
          </p:cNvSpPr>
          <p:nvPr>
            <p:ph type="sldNum" sz="quarter" idx="12"/>
          </p:nvPr>
        </p:nvSpPr>
        <p:spPr/>
        <p:txBody>
          <a:bodyPr/>
          <a:lstStyle/>
          <a:p>
            <a:fld id="{D6169F3E-3C4C-4D2F-858B-9E567E552FB2}" type="slidenum">
              <a:rPr lang="en-IN" smtClean="0"/>
              <a:t>6</a:t>
            </a:fld>
            <a:endParaRPr lang="en-IN"/>
          </a:p>
        </p:txBody>
      </p:sp>
      <p:sp>
        <p:nvSpPr>
          <p:cNvPr id="6" name="TextBox 5">
            <a:extLst>
              <a:ext uri="{FF2B5EF4-FFF2-40B4-BE49-F238E27FC236}">
                <a16:creationId xmlns:a16="http://schemas.microsoft.com/office/drawing/2014/main" id="{88365EE5-83F3-074E-A335-9B8084ACFCFE}"/>
              </a:ext>
            </a:extLst>
          </p:cNvPr>
          <p:cNvSpPr txBox="1"/>
          <p:nvPr/>
        </p:nvSpPr>
        <p:spPr>
          <a:xfrm>
            <a:off x="8068793" y="879671"/>
            <a:ext cx="3418780" cy="2723934"/>
          </a:xfrm>
          <a:prstGeom prst="rect">
            <a:avLst/>
          </a:prstGeom>
        </p:spPr>
        <p:txBody>
          <a:bodyPr vert="horz" lIns="91440" tIns="45720" rIns="91440" bIns="45720" rtlCol="0">
            <a:normAutofit/>
          </a:bodyPr>
          <a:lstStyle/>
          <a:p>
            <a:pPr marL="285750" indent="-285750">
              <a:spcBef>
                <a:spcPts val="600"/>
              </a:spcBef>
              <a:spcAft>
                <a:spcPts val="600"/>
              </a:spcAft>
              <a:buFont typeface="Arial" panose="020B0604020202020204" pitchFamily="34" charset="0"/>
              <a:buChar char="•"/>
            </a:pPr>
            <a:r>
              <a:rPr lang="en-US" b="1" dirty="0"/>
              <a:t>Data</a:t>
            </a:r>
            <a:r>
              <a:rPr lang="en-US" dirty="0"/>
              <a:t> : 14000 images</a:t>
            </a:r>
          </a:p>
          <a:p>
            <a:pPr marL="285750" indent="-285750">
              <a:spcBef>
                <a:spcPts val="600"/>
              </a:spcBef>
              <a:spcAft>
                <a:spcPts val="600"/>
              </a:spcAft>
              <a:buFont typeface="Arial" panose="020B0604020202020204" pitchFamily="34" charset="0"/>
              <a:buChar char="•"/>
            </a:pPr>
            <a:r>
              <a:rPr lang="en-US" b="1" dirty="0"/>
              <a:t>Train Valid Test set</a:t>
            </a:r>
            <a:r>
              <a:rPr lang="en-US" dirty="0"/>
              <a:t>: </a:t>
            </a:r>
            <a:br>
              <a:rPr lang="en-US" dirty="0"/>
            </a:br>
            <a:r>
              <a:rPr lang="en-US" dirty="0"/>
              <a:t>1000 + 400 + 400 (Equal Class) </a:t>
            </a:r>
            <a:br>
              <a:rPr lang="en-US" dirty="0"/>
            </a:br>
            <a:r>
              <a:rPr lang="en-US" dirty="0"/>
              <a:t>One-time Random selection </a:t>
            </a:r>
          </a:p>
          <a:p>
            <a:pPr marL="285750" indent="-285750">
              <a:spcBef>
                <a:spcPts val="600"/>
              </a:spcBef>
              <a:spcAft>
                <a:spcPts val="600"/>
              </a:spcAft>
              <a:buFont typeface="Arial" panose="020B0604020202020204" pitchFamily="34" charset="0"/>
              <a:buChar char="•"/>
            </a:pPr>
            <a:r>
              <a:rPr lang="en-US" dirty="0"/>
              <a:t>Add labels in filename</a:t>
            </a:r>
          </a:p>
          <a:p>
            <a:pPr marL="285750" indent="-285750">
              <a:spcBef>
                <a:spcPts val="600"/>
              </a:spcBef>
              <a:spcAft>
                <a:spcPts val="600"/>
              </a:spcAft>
              <a:buFont typeface="Arial" panose="020B0604020202020204" pitchFamily="34" charset="0"/>
              <a:buChar char="•"/>
            </a:pPr>
            <a:r>
              <a:rPr lang="en-US" b="1" dirty="0"/>
              <a:t>New Dataset </a:t>
            </a:r>
            <a:r>
              <a:rPr lang="en-US" dirty="0"/>
              <a:t>: Google Drive </a:t>
            </a:r>
          </a:p>
          <a:p>
            <a:pPr marL="285750" indent="-285750">
              <a:spcBef>
                <a:spcPts val="600"/>
              </a:spcBef>
              <a:spcAft>
                <a:spcPts val="600"/>
              </a:spcAft>
              <a:buFont typeface="Arial" panose="020B0604020202020204" pitchFamily="34" charset="0"/>
              <a:buChar char="•"/>
            </a:pPr>
            <a:r>
              <a:rPr lang="en-US" b="1" dirty="0"/>
              <a:t>Project Implementation</a:t>
            </a:r>
            <a:r>
              <a:rPr lang="en-US" dirty="0"/>
              <a:t>: </a:t>
            </a:r>
            <a:br>
              <a:rPr lang="en-US" dirty="0"/>
            </a:br>
            <a:r>
              <a:rPr lang="en-US" dirty="0"/>
              <a:t>Google </a:t>
            </a:r>
            <a:r>
              <a:rPr lang="en-US" dirty="0" err="1"/>
              <a:t>Colab</a:t>
            </a:r>
            <a:r>
              <a:rPr lang="en-US" dirty="0"/>
              <a:t> – GPU</a:t>
            </a:r>
          </a:p>
          <a:p>
            <a:pPr indent="-228600">
              <a:lnSpc>
                <a:spcPct val="150000"/>
              </a:lnSpc>
              <a:spcBef>
                <a:spcPts val="600"/>
              </a:spcBef>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3699733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7355BE8-1D80-4DDE-9085-21D26DE7F90E}"/>
              </a:ext>
            </a:extLst>
          </p:cNvPr>
          <p:cNvSpPr>
            <a:spLocks noGrp="1"/>
          </p:cNvSpPr>
          <p:nvPr>
            <p:ph type="title"/>
          </p:nvPr>
        </p:nvSpPr>
        <p:spPr>
          <a:xfrm>
            <a:off x="683216" y="350982"/>
            <a:ext cx="3109851" cy="1106424"/>
          </a:xfrm>
        </p:spPr>
        <p:txBody>
          <a:bodyPr>
            <a:normAutofit/>
          </a:bodyPr>
          <a:lstStyle/>
          <a:p>
            <a:r>
              <a:rPr lang="en-IN" sz="3200" dirty="0"/>
              <a:t>Overall Approach</a:t>
            </a:r>
          </a:p>
        </p:txBody>
      </p:sp>
      <p:sp>
        <p:nvSpPr>
          <p:cNvPr id="19" name="Freeform: Shape 18">
            <a:extLst>
              <a:ext uri="{FF2B5EF4-FFF2-40B4-BE49-F238E27FC236}">
                <a16:creationId xmlns:a16="http://schemas.microsoft.com/office/drawing/2014/main" id="{6DBF2F15-F10F-4D0F-8D3C-180BFCEDA526}"/>
              </a:ext>
            </a:extLst>
          </p:cNvPr>
          <p:cNvSpPr/>
          <p:nvPr/>
        </p:nvSpPr>
        <p:spPr>
          <a:xfrm>
            <a:off x="4082928" y="4010815"/>
            <a:ext cx="5317888" cy="2080992"/>
          </a:xfrm>
          <a:custGeom>
            <a:avLst/>
            <a:gdLst>
              <a:gd name="connsiteX0" fmla="*/ 0 w 5317888"/>
              <a:gd name="connsiteY0" fmla="*/ 0 h 2080992"/>
              <a:gd name="connsiteX1" fmla="*/ 5317888 w 5317888"/>
              <a:gd name="connsiteY1" fmla="*/ 0 h 2080992"/>
              <a:gd name="connsiteX2" fmla="*/ 5317888 w 5317888"/>
              <a:gd name="connsiteY2" fmla="*/ 2080992 h 2080992"/>
              <a:gd name="connsiteX3" fmla="*/ 0 w 5317888"/>
              <a:gd name="connsiteY3" fmla="*/ 2080992 h 2080992"/>
              <a:gd name="connsiteX4" fmla="*/ 0 w 5317888"/>
              <a:gd name="connsiteY4" fmla="*/ 0 h 2080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7888" h="2080992">
                <a:moveTo>
                  <a:pt x="0" y="0"/>
                </a:moveTo>
                <a:lnTo>
                  <a:pt x="5317888" y="0"/>
                </a:lnTo>
                <a:lnTo>
                  <a:pt x="5317888" y="2080992"/>
                </a:lnTo>
                <a:lnTo>
                  <a:pt x="0" y="2080992"/>
                </a:lnTo>
                <a:lnTo>
                  <a:pt x="0"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4912" tIns="184912" rIns="184912" bIns="1142169" numCol="1" spcCol="1270" anchor="ctr" anchorCtr="0">
            <a:noAutofit/>
          </a:bodyPr>
          <a:lstStyle/>
          <a:p>
            <a:pPr marL="0" lvl="0" indent="0" algn="ctr" defTabSz="1155700">
              <a:lnSpc>
                <a:spcPct val="90000"/>
              </a:lnSpc>
              <a:spcBef>
                <a:spcPct val="0"/>
              </a:spcBef>
              <a:spcAft>
                <a:spcPct val="35000"/>
              </a:spcAft>
              <a:buNone/>
            </a:pPr>
            <a:r>
              <a:rPr lang="en-IN" sz="2600" kern="1200" dirty="0"/>
              <a:t>2. Performance of different Machine Learning techniques like:</a:t>
            </a:r>
            <a:endParaRPr lang="en-US" sz="2600" kern="1200" dirty="0"/>
          </a:p>
        </p:txBody>
      </p:sp>
      <p:sp>
        <p:nvSpPr>
          <p:cNvPr id="25" name="Freeform: Shape 24">
            <a:extLst>
              <a:ext uri="{FF2B5EF4-FFF2-40B4-BE49-F238E27FC236}">
                <a16:creationId xmlns:a16="http://schemas.microsoft.com/office/drawing/2014/main" id="{3AB0EAEC-36EE-4376-A54D-076F8EA5678D}"/>
              </a:ext>
            </a:extLst>
          </p:cNvPr>
          <p:cNvSpPr/>
          <p:nvPr/>
        </p:nvSpPr>
        <p:spPr>
          <a:xfrm>
            <a:off x="4082928" y="841463"/>
            <a:ext cx="5317888" cy="3200567"/>
          </a:xfrm>
          <a:custGeom>
            <a:avLst/>
            <a:gdLst>
              <a:gd name="connsiteX0" fmla="*/ 0 w 5317888"/>
              <a:gd name="connsiteY0" fmla="*/ 1120934 h 3200566"/>
              <a:gd name="connsiteX1" fmla="*/ 2258873 w 5317888"/>
              <a:gd name="connsiteY1" fmla="*/ 1120934 h 3200566"/>
              <a:gd name="connsiteX2" fmla="*/ 2258873 w 5317888"/>
              <a:gd name="connsiteY2" fmla="*/ 800142 h 3200566"/>
              <a:gd name="connsiteX3" fmla="*/ 1858803 w 5317888"/>
              <a:gd name="connsiteY3" fmla="*/ 800142 h 3200566"/>
              <a:gd name="connsiteX4" fmla="*/ 2658944 w 5317888"/>
              <a:gd name="connsiteY4" fmla="*/ 0 h 3200566"/>
              <a:gd name="connsiteX5" fmla="*/ 3459086 w 5317888"/>
              <a:gd name="connsiteY5" fmla="*/ 800142 h 3200566"/>
              <a:gd name="connsiteX6" fmla="*/ 3059015 w 5317888"/>
              <a:gd name="connsiteY6" fmla="*/ 800142 h 3200566"/>
              <a:gd name="connsiteX7" fmla="*/ 3059015 w 5317888"/>
              <a:gd name="connsiteY7" fmla="*/ 1120934 h 3200566"/>
              <a:gd name="connsiteX8" fmla="*/ 5317888 w 5317888"/>
              <a:gd name="connsiteY8" fmla="*/ 1120934 h 3200566"/>
              <a:gd name="connsiteX9" fmla="*/ 5317888 w 5317888"/>
              <a:gd name="connsiteY9" fmla="*/ 3200566 h 3200566"/>
              <a:gd name="connsiteX10" fmla="*/ 0 w 5317888"/>
              <a:gd name="connsiteY10" fmla="*/ 3200566 h 3200566"/>
              <a:gd name="connsiteX11" fmla="*/ 0 w 5317888"/>
              <a:gd name="connsiteY11" fmla="*/ 1120934 h 3200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7888" h="3200566">
                <a:moveTo>
                  <a:pt x="5317888" y="2079632"/>
                </a:moveTo>
                <a:lnTo>
                  <a:pt x="3059015" y="2079632"/>
                </a:lnTo>
                <a:lnTo>
                  <a:pt x="3059015" y="2400424"/>
                </a:lnTo>
                <a:lnTo>
                  <a:pt x="3459085" y="2400424"/>
                </a:lnTo>
                <a:lnTo>
                  <a:pt x="2658944" y="3200566"/>
                </a:lnTo>
                <a:lnTo>
                  <a:pt x="1858802" y="2400424"/>
                </a:lnTo>
                <a:lnTo>
                  <a:pt x="2258873" y="2400424"/>
                </a:lnTo>
                <a:lnTo>
                  <a:pt x="2258873" y="2079632"/>
                </a:lnTo>
                <a:lnTo>
                  <a:pt x="0" y="2079632"/>
                </a:lnTo>
                <a:lnTo>
                  <a:pt x="0" y="0"/>
                </a:lnTo>
                <a:lnTo>
                  <a:pt x="5317888" y="0"/>
                </a:lnTo>
                <a:lnTo>
                  <a:pt x="5317888" y="2079632"/>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4911" tIns="184913" rIns="184912" bIns="1305846" numCol="1" spcCol="1270" anchor="ctr" anchorCtr="0">
            <a:noAutofit/>
          </a:bodyPr>
          <a:lstStyle/>
          <a:p>
            <a:pPr marL="514350" lvl="0" indent="-514350" algn="ctr" defTabSz="1155700">
              <a:lnSpc>
                <a:spcPct val="90000"/>
              </a:lnSpc>
              <a:spcBef>
                <a:spcPct val="0"/>
              </a:spcBef>
              <a:spcAft>
                <a:spcPts val="600"/>
              </a:spcAft>
              <a:buAutoNum type="arabicPeriod"/>
            </a:pPr>
            <a:r>
              <a:rPr lang="en-IN" sz="2600" kern="1200" dirty="0"/>
              <a:t>Data pre-processing</a:t>
            </a:r>
          </a:p>
          <a:p>
            <a:pPr lvl="0" algn="ctr" defTabSz="1155700">
              <a:lnSpc>
                <a:spcPct val="90000"/>
              </a:lnSpc>
              <a:spcBef>
                <a:spcPct val="0"/>
              </a:spcBef>
              <a:spcAft>
                <a:spcPts val="600"/>
              </a:spcAft>
            </a:pPr>
            <a:r>
              <a:rPr lang="en-IN" sz="2600" kern="1200" dirty="0"/>
              <a:t>+ </a:t>
            </a:r>
          </a:p>
          <a:p>
            <a:pPr lvl="0" algn="ctr" defTabSz="1155700">
              <a:lnSpc>
                <a:spcPct val="90000"/>
              </a:lnSpc>
              <a:spcBef>
                <a:spcPct val="0"/>
              </a:spcBef>
              <a:spcAft>
                <a:spcPts val="600"/>
              </a:spcAft>
            </a:pPr>
            <a:r>
              <a:rPr lang="en-IN" sz="2600" kern="1200" dirty="0"/>
              <a:t>Augmentation</a:t>
            </a:r>
            <a:endParaRPr lang="en-US" sz="2600" kern="1200" dirty="0"/>
          </a:p>
        </p:txBody>
      </p:sp>
      <p:grpSp>
        <p:nvGrpSpPr>
          <p:cNvPr id="30" name="Group 29">
            <a:extLst>
              <a:ext uri="{FF2B5EF4-FFF2-40B4-BE49-F238E27FC236}">
                <a16:creationId xmlns:a16="http://schemas.microsoft.com/office/drawing/2014/main" id="{61224595-25E6-428A-94A8-EAC7B4F23966}"/>
              </a:ext>
            </a:extLst>
          </p:cNvPr>
          <p:cNvGrpSpPr/>
          <p:nvPr/>
        </p:nvGrpSpPr>
        <p:grpSpPr>
          <a:xfrm>
            <a:off x="3975350" y="5016602"/>
            <a:ext cx="3298180" cy="1610868"/>
            <a:chOff x="5567082" y="5016602"/>
            <a:chExt cx="3298180" cy="1610868"/>
          </a:xfrm>
        </p:grpSpPr>
        <p:sp>
          <p:nvSpPr>
            <p:cNvPr id="20" name="Freeform: Shape 19">
              <a:extLst>
                <a:ext uri="{FF2B5EF4-FFF2-40B4-BE49-F238E27FC236}">
                  <a16:creationId xmlns:a16="http://schemas.microsoft.com/office/drawing/2014/main" id="{B26D0405-904D-4AAA-8243-1A5533C17270}"/>
                </a:ext>
              </a:extLst>
            </p:cNvPr>
            <p:cNvSpPr/>
            <p:nvPr/>
          </p:nvSpPr>
          <p:spPr>
            <a:xfrm>
              <a:off x="5675309" y="5092932"/>
              <a:ext cx="1063317" cy="957256"/>
            </a:xfrm>
            <a:custGeom>
              <a:avLst/>
              <a:gdLst>
                <a:gd name="connsiteX0" fmla="*/ 0 w 1063317"/>
                <a:gd name="connsiteY0" fmla="*/ 0 h 957256"/>
                <a:gd name="connsiteX1" fmla="*/ 1063317 w 1063317"/>
                <a:gd name="connsiteY1" fmla="*/ 0 h 957256"/>
                <a:gd name="connsiteX2" fmla="*/ 1063317 w 1063317"/>
                <a:gd name="connsiteY2" fmla="*/ 957256 h 957256"/>
                <a:gd name="connsiteX3" fmla="*/ 0 w 1063317"/>
                <a:gd name="connsiteY3" fmla="*/ 957256 h 957256"/>
                <a:gd name="connsiteX4" fmla="*/ 0 w 1063317"/>
                <a:gd name="connsiteY4" fmla="*/ 0 h 957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317" h="957256">
                  <a:moveTo>
                    <a:pt x="0" y="0"/>
                  </a:moveTo>
                  <a:lnTo>
                    <a:pt x="1063317" y="0"/>
                  </a:lnTo>
                  <a:lnTo>
                    <a:pt x="1063317" y="957256"/>
                  </a:lnTo>
                  <a:lnTo>
                    <a:pt x="0" y="957256"/>
                  </a:lnTo>
                  <a:lnTo>
                    <a:pt x="0" y="0"/>
                  </a:ln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IN" sz="1200" kern="1200" dirty="0"/>
                <a:t>Logistic Regression</a:t>
              </a:r>
              <a:endParaRPr lang="en-US" sz="1200" kern="1200" dirty="0"/>
            </a:p>
          </p:txBody>
        </p:sp>
        <p:sp>
          <p:nvSpPr>
            <p:cNvPr id="21" name="Freeform: Shape 20">
              <a:extLst>
                <a:ext uri="{FF2B5EF4-FFF2-40B4-BE49-F238E27FC236}">
                  <a16:creationId xmlns:a16="http://schemas.microsoft.com/office/drawing/2014/main" id="{6829E3C4-D460-4B10-B1EB-C4CBECF38C17}"/>
                </a:ext>
              </a:extLst>
            </p:cNvPr>
            <p:cNvSpPr/>
            <p:nvPr/>
          </p:nvSpPr>
          <p:spPr>
            <a:xfrm>
              <a:off x="6738627" y="5092932"/>
              <a:ext cx="1063317" cy="957256"/>
            </a:xfrm>
            <a:custGeom>
              <a:avLst/>
              <a:gdLst>
                <a:gd name="connsiteX0" fmla="*/ 0 w 1063317"/>
                <a:gd name="connsiteY0" fmla="*/ 0 h 957256"/>
                <a:gd name="connsiteX1" fmla="*/ 1063317 w 1063317"/>
                <a:gd name="connsiteY1" fmla="*/ 0 h 957256"/>
                <a:gd name="connsiteX2" fmla="*/ 1063317 w 1063317"/>
                <a:gd name="connsiteY2" fmla="*/ 957256 h 957256"/>
                <a:gd name="connsiteX3" fmla="*/ 0 w 1063317"/>
                <a:gd name="connsiteY3" fmla="*/ 957256 h 957256"/>
                <a:gd name="connsiteX4" fmla="*/ 0 w 1063317"/>
                <a:gd name="connsiteY4" fmla="*/ 0 h 957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317" h="957256">
                  <a:moveTo>
                    <a:pt x="0" y="0"/>
                  </a:moveTo>
                  <a:lnTo>
                    <a:pt x="1063317" y="0"/>
                  </a:lnTo>
                  <a:lnTo>
                    <a:pt x="1063317" y="957256"/>
                  </a:lnTo>
                  <a:lnTo>
                    <a:pt x="0" y="957256"/>
                  </a:lnTo>
                  <a:lnTo>
                    <a:pt x="0" y="0"/>
                  </a:ln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IN" sz="1200" kern="1200" dirty="0"/>
                <a:t>K nearest </a:t>
              </a:r>
              <a:r>
                <a:rPr lang="en-IN" sz="1200" kern="1200" dirty="0" err="1"/>
                <a:t>neighbor</a:t>
              </a:r>
              <a:r>
                <a:rPr lang="en-IN" sz="1200" kern="1200" dirty="0"/>
                <a:t> Classifier</a:t>
              </a:r>
              <a:endParaRPr lang="en-US" sz="1200" kern="1200" dirty="0"/>
            </a:p>
          </p:txBody>
        </p:sp>
        <p:sp>
          <p:nvSpPr>
            <p:cNvPr id="22" name="Freeform: Shape 21">
              <a:extLst>
                <a:ext uri="{FF2B5EF4-FFF2-40B4-BE49-F238E27FC236}">
                  <a16:creationId xmlns:a16="http://schemas.microsoft.com/office/drawing/2014/main" id="{A58DD7AD-01CD-4841-AC5E-7AFEA36AAAB8}"/>
                </a:ext>
              </a:extLst>
            </p:cNvPr>
            <p:cNvSpPr/>
            <p:nvPr/>
          </p:nvSpPr>
          <p:spPr>
            <a:xfrm>
              <a:off x="7801945" y="5092932"/>
              <a:ext cx="1063317" cy="957256"/>
            </a:xfrm>
            <a:custGeom>
              <a:avLst/>
              <a:gdLst>
                <a:gd name="connsiteX0" fmla="*/ 0 w 1063317"/>
                <a:gd name="connsiteY0" fmla="*/ 0 h 957256"/>
                <a:gd name="connsiteX1" fmla="*/ 1063317 w 1063317"/>
                <a:gd name="connsiteY1" fmla="*/ 0 h 957256"/>
                <a:gd name="connsiteX2" fmla="*/ 1063317 w 1063317"/>
                <a:gd name="connsiteY2" fmla="*/ 957256 h 957256"/>
                <a:gd name="connsiteX3" fmla="*/ 0 w 1063317"/>
                <a:gd name="connsiteY3" fmla="*/ 957256 h 957256"/>
                <a:gd name="connsiteX4" fmla="*/ 0 w 1063317"/>
                <a:gd name="connsiteY4" fmla="*/ 0 h 957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317" h="957256">
                  <a:moveTo>
                    <a:pt x="0" y="0"/>
                  </a:moveTo>
                  <a:lnTo>
                    <a:pt x="1063317" y="0"/>
                  </a:lnTo>
                  <a:lnTo>
                    <a:pt x="1063317" y="957256"/>
                  </a:lnTo>
                  <a:lnTo>
                    <a:pt x="0" y="957256"/>
                  </a:lnTo>
                  <a:lnTo>
                    <a:pt x="0" y="0"/>
                  </a:lnTo>
                  <a:close/>
                </a:path>
              </a:pathLst>
            </a:cu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IN" sz="1200" kern="1200" dirty="0"/>
                <a:t>Random Forest &amp; SVM</a:t>
              </a:r>
              <a:endParaRPr lang="en-US" sz="1200" kern="1200" dirty="0"/>
            </a:p>
          </p:txBody>
        </p:sp>
        <p:grpSp>
          <p:nvGrpSpPr>
            <p:cNvPr id="27" name="Group 26">
              <a:extLst>
                <a:ext uri="{FF2B5EF4-FFF2-40B4-BE49-F238E27FC236}">
                  <a16:creationId xmlns:a16="http://schemas.microsoft.com/office/drawing/2014/main" id="{8AF21A39-7C49-4DD9-8EB0-AC3F7953290D}"/>
                </a:ext>
              </a:extLst>
            </p:cNvPr>
            <p:cNvGrpSpPr/>
            <p:nvPr/>
          </p:nvGrpSpPr>
          <p:grpSpPr>
            <a:xfrm>
              <a:off x="5567082" y="5016602"/>
              <a:ext cx="3264946" cy="1610868"/>
              <a:chOff x="5567082" y="5016602"/>
              <a:chExt cx="3264946" cy="1610868"/>
            </a:xfrm>
          </p:grpSpPr>
          <p:sp>
            <p:nvSpPr>
              <p:cNvPr id="3" name="Rectangle 2">
                <a:extLst>
                  <a:ext uri="{FF2B5EF4-FFF2-40B4-BE49-F238E27FC236}">
                    <a16:creationId xmlns:a16="http://schemas.microsoft.com/office/drawing/2014/main" id="{49252F46-8455-4751-837E-3B4F6B047924}"/>
                  </a:ext>
                </a:extLst>
              </p:cNvPr>
              <p:cNvSpPr/>
              <p:nvPr/>
            </p:nvSpPr>
            <p:spPr>
              <a:xfrm>
                <a:off x="5567082" y="5016602"/>
                <a:ext cx="3264946" cy="1179803"/>
              </a:xfrm>
              <a:prstGeom prst="rect">
                <a:avLst/>
              </a:prstGeom>
              <a:noFill/>
              <a:ln w="381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91655A9-3334-4972-B311-408CC30EF33E}"/>
                  </a:ext>
                </a:extLst>
              </p:cNvPr>
              <p:cNvSpPr txBox="1"/>
              <p:nvPr/>
            </p:nvSpPr>
            <p:spPr>
              <a:xfrm>
                <a:off x="6809590" y="6258138"/>
                <a:ext cx="955637" cy="369332"/>
              </a:xfrm>
              <a:prstGeom prst="rect">
                <a:avLst/>
              </a:prstGeom>
              <a:noFill/>
            </p:spPr>
            <p:txBody>
              <a:bodyPr wrap="square" rtlCol="0">
                <a:spAutoFit/>
              </a:bodyPr>
              <a:lstStyle/>
              <a:p>
                <a:r>
                  <a:rPr lang="en-IN" b="1" dirty="0"/>
                  <a:t>Part 1</a:t>
                </a:r>
              </a:p>
            </p:txBody>
          </p:sp>
        </p:grpSp>
      </p:grpSp>
      <p:grpSp>
        <p:nvGrpSpPr>
          <p:cNvPr id="31" name="Group 30">
            <a:extLst>
              <a:ext uri="{FF2B5EF4-FFF2-40B4-BE49-F238E27FC236}">
                <a16:creationId xmlns:a16="http://schemas.microsoft.com/office/drawing/2014/main" id="{3567E971-C352-413C-9297-61C237B11520}"/>
              </a:ext>
            </a:extLst>
          </p:cNvPr>
          <p:cNvGrpSpPr/>
          <p:nvPr/>
        </p:nvGrpSpPr>
        <p:grpSpPr>
          <a:xfrm>
            <a:off x="7240296" y="5016602"/>
            <a:ext cx="2268098" cy="1625465"/>
            <a:chOff x="8832028" y="5016602"/>
            <a:chExt cx="2268098" cy="1625465"/>
          </a:xfrm>
        </p:grpSpPr>
        <p:sp>
          <p:nvSpPr>
            <p:cNvPr id="23" name="Freeform: Shape 22">
              <a:extLst>
                <a:ext uri="{FF2B5EF4-FFF2-40B4-BE49-F238E27FC236}">
                  <a16:creationId xmlns:a16="http://schemas.microsoft.com/office/drawing/2014/main" id="{6789AD39-8FE8-4760-8F8B-3B976CC87C92}"/>
                </a:ext>
              </a:extLst>
            </p:cNvPr>
            <p:cNvSpPr/>
            <p:nvPr/>
          </p:nvSpPr>
          <p:spPr>
            <a:xfrm>
              <a:off x="8865262" y="5092932"/>
              <a:ext cx="1063317" cy="957256"/>
            </a:xfrm>
            <a:custGeom>
              <a:avLst/>
              <a:gdLst>
                <a:gd name="connsiteX0" fmla="*/ 0 w 1063317"/>
                <a:gd name="connsiteY0" fmla="*/ 0 h 957256"/>
                <a:gd name="connsiteX1" fmla="*/ 1063317 w 1063317"/>
                <a:gd name="connsiteY1" fmla="*/ 0 h 957256"/>
                <a:gd name="connsiteX2" fmla="*/ 1063317 w 1063317"/>
                <a:gd name="connsiteY2" fmla="*/ 957256 h 957256"/>
                <a:gd name="connsiteX3" fmla="*/ 0 w 1063317"/>
                <a:gd name="connsiteY3" fmla="*/ 957256 h 957256"/>
                <a:gd name="connsiteX4" fmla="*/ 0 w 1063317"/>
                <a:gd name="connsiteY4" fmla="*/ 0 h 957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317" h="957256">
                  <a:moveTo>
                    <a:pt x="0" y="0"/>
                  </a:moveTo>
                  <a:lnTo>
                    <a:pt x="1063317" y="0"/>
                  </a:lnTo>
                  <a:lnTo>
                    <a:pt x="1063317" y="957256"/>
                  </a:lnTo>
                  <a:lnTo>
                    <a:pt x="0" y="957256"/>
                  </a:lnTo>
                  <a:lnTo>
                    <a:pt x="0" y="0"/>
                  </a:ln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IN" sz="1200" kern="1200" dirty="0"/>
                <a:t>Convolutional Neural Network</a:t>
              </a:r>
              <a:endParaRPr lang="en-US" sz="1200" kern="1200" dirty="0"/>
            </a:p>
          </p:txBody>
        </p:sp>
        <p:sp>
          <p:nvSpPr>
            <p:cNvPr id="24" name="Freeform: Shape 23">
              <a:extLst>
                <a:ext uri="{FF2B5EF4-FFF2-40B4-BE49-F238E27FC236}">
                  <a16:creationId xmlns:a16="http://schemas.microsoft.com/office/drawing/2014/main" id="{43B7D0BB-27C1-4014-89F5-BBBCC1EF0088}"/>
                </a:ext>
              </a:extLst>
            </p:cNvPr>
            <p:cNvSpPr/>
            <p:nvPr/>
          </p:nvSpPr>
          <p:spPr>
            <a:xfrm>
              <a:off x="9928580" y="5092932"/>
              <a:ext cx="1063317" cy="957256"/>
            </a:xfrm>
            <a:custGeom>
              <a:avLst/>
              <a:gdLst>
                <a:gd name="connsiteX0" fmla="*/ 0 w 1063317"/>
                <a:gd name="connsiteY0" fmla="*/ 0 h 957256"/>
                <a:gd name="connsiteX1" fmla="*/ 1063317 w 1063317"/>
                <a:gd name="connsiteY1" fmla="*/ 0 h 957256"/>
                <a:gd name="connsiteX2" fmla="*/ 1063317 w 1063317"/>
                <a:gd name="connsiteY2" fmla="*/ 957256 h 957256"/>
                <a:gd name="connsiteX3" fmla="*/ 0 w 1063317"/>
                <a:gd name="connsiteY3" fmla="*/ 957256 h 957256"/>
                <a:gd name="connsiteX4" fmla="*/ 0 w 1063317"/>
                <a:gd name="connsiteY4" fmla="*/ 0 h 957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317" h="957256">
                  <a:moveTo>
                    <a:pt x="0" y="0"/>
                  </a:moveTo>
                  <a:lnTo>
                    <a:pt x="1063317" y="0"/>
                  </a:lnTo>
                  <a:lnTo>
                    <a:pt x="1063317" y="957256"/>
                  </a:lnTo>
                  <a:lnTo>
                    <a:pt x="0" y="957256"/>
                  </a:lnTo>
                  <a:lnTo>
                    <a:pt x="0" y="0"/>
                  </a:lnTo>
                  <a:close/>
                </a:path>
              </a:pathLst>
            </a:custGeom>
          </p:spPr>
          <p:style>
            <a:lnRef idx="2">
              <a:schemeClr val="accent6">
                <a:tint val="40000"/>
                <a:alpha val="90000"/>
                <a:hueOff val="0"/>
                <a:satOff val="0"/>
                <a:lumOff val="0"/>
                <a:alphaOff val="0"/>
              </a:schemeClr>
            </a:lnRef>
            <a:fillRef idx="1">
              <a:schemeClr val="accent6">
                <a:tint val="40000"/>
                <a:alpha val="90000"/>
                <a:hueOff val="0"/>
                <a:satOff val="0"/>
                <a:lumOff val="0"/>
                <a:alphaOff val="0"/>
              </a:schemeClr>
            </a:fillRef>
            <a:effectRef idx="0">
              <a:schemeClr val="accent6">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IN" sz="1200" kern="1200" dirty="0"/>
                <a:t>Transfer Learning (ResNet50</a:t>
              </a:r>
            </a:p>
            <a:p>
              <a:pPr marL="0" lvl="0" indent="0" algn="ctr" defTabSz="533400">
                <a:lnSpc>
                  <a:spcPct val="90000"/>
                </a:lnSpc>
                <a:spcBef>
                  <a:spcPct val="0"/>
                </a:spcBef>
                <a:spcAft>
                  <a:spcPct val="35000"/>
                </a:spcAft>
                <a:buNone/>
              </a:pPr>
              <a:r>
                <a:rPr lang="en-IN" sz="1200" kern="1200" dirty="0"/>
                <a:t>InceptionV</a:t>
              </a:r>
              <a:r>
                <a:rPr lang="en-IN" sz="1200" dirty="0"/>
                <a:t>3</a:t>
              </a:r>
              <a:r>
                <a:rPr lang="en-IN" sz="1200" kern="1200" dirty="0"/>
                <a:t>)</a:t>
              </a:r>
              <a:endParaRPr lang="en-US" sz="1200" kern="1200" dirty="0"/>
            </a:p>
          </p:txBody>
        </p:sp>
        <p:grpSp>
          <p:nvGrpSpPr>
            <p:cNvPr id="28" name="Group 27">
              <a:extLst>
                <a:ext uri="{FF2B5EF4-FFF2-40B4-BE49-F238E27FC236}">
                  <a16:creationId xmlns:a16="http://schemas.microsoft.com/office/drawing/2014/main" id="{325FB48C-3A9B-4275-91E5-9B284724B534}"/>
                </a:ext>
              </a:extLst>
            </p:cNvPr>
            <p:cNvGrpSpPr/>
            <p:nvPr/>
          </p:nvGrpSpPr>
          <p:grpSpPr>
            <a:xfrm>
              <a:off x="8832028" y="5016602"/>
              <a:ext cx="2268098" cy="1625465"/>
              <a:chOff x="8832028" y="5016602"/>
              <a:chExt cx="2268098" cy="1625465"/>
            </a:xfrm>
          </p:grpSpPr>
          <p:sp>
            <p:nvSpPr>
              <p:cNvPr id="16" name="Rectangle 15">
                <a:extLst>
                  <a:ext uri="{FF2B5EF4-FFF2-40B4-BE49-F238E27FC236}">
                    <a16:creationId xmlns:a16="http://schemas.microsoft.com/office/drawing/2014/main" id="{F8F29C3A-B539-4884-A767-AE74EE173493}"/>
                  </a:ext>
                </a:extLst>
              </p:cNvPr>
              <p:cNvSpPr/>
              <p:nvPr/>
            </p:nvSpPr>
            <p:spPr>
              <a:xfrm>
                <a:off x="8832028" y="5016602"/>
                <a:ext cx="2268098" cy="1179803"/>
              </a:xfrm>
              <a:prstGeom prst="rect">
                <a:avLst/>
              </a:prstGeom>
              <a:noFill/>
              <a:ln w="381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1ED37F99-D70E-48A9-A939-67F74FC2E2F3}"/>
                  </a:ext>
                </a:extLst>
              </p:cNvPr>
              <p:cNvSpPr txBox="1"/>
              <p:nvPr/>
            </p:nvSpPr>
            <p:spPr>
              <a:xfrm>
                <a:off x="9635384" y="6272735"/>
                <a:ext cx="955637" cy="369332"/>
              </a:xfrm>
              <a:prstGeom prst="rect">
                <a:avLst/>
              </a:prstGeom>
              <a:noFill/>
            </p:spPr>
            <p:txBody>
              <a:bodyPr wrap="square" rtlCol="0">
                <a:spAutoFit/>
              </a:bodyPr>
              <a:lstStyle/>
              <a:p>
                <a:r>
                  <a:rPr lang="en-IN" b="1" dirty="0"/>
                  <a:t>Part 2</a:t>
                </a:r>
              </a:p>
            </p:txBody>
          </p:sp>
        </p:grpSp>
      </p:grpSp>
      <p:sp>
        <p:nvSpPr>
          <p:cNvPr id="2" name="Slide Number Placeholder 1">
            <a:extLst>
              <a:ext uri="{FF2B5EF4-FFF2-40B4-BE49-F238E27FC236}">
                <a16:creationId xmlns:a16="http://schemas.microsoft.com/office/drawing/2014/main" id="{CC8E3330-0CD4-1B4F-B614-A728065945CF}"/>
              </a:ext>
            </a:extLst>
          </p:cNvPr>
          <p:cNvSpPr>
            <a:spLocks noGrp="1"/>
          </p:cNvSpPr>
          <p:nvPr>
            <p:ph type="sldNum" sz="quarter" idx="12"/>
          </p:nvPr>
        </p:nvSpPr>
        <p:spPr/>
        <p:txBody>
          <a:bodyPr/>
          <a:lstStyle/>
          <a:p>
            <a:fld id="{D6169F3E-3C4C-4D2F-858B-9E567E552FB2}" type="slidenum">
              <a:rPr lang="en-IN" smtClean="0"/>
              <a:t>7</a:t>
            </a:fld>
            <a:endParaRPr lang="en-IN"/>
          </a:p>
        </p:txBody>
      </p:sp>
    </p:spTree>
    <p:extLst>
      <p:ext uri="{BB962C8B-B14F-4D97-AF65-F5344CB8AC3E}">
        <p14:creationId xmlns:p14="http://schemas.microsoft.com/office/powerpoint/2010/main" val="54069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44AF3343-7F35-41F1-A4CC-8C2CD1401CAE}"/>
              </a:ext>
            </a:extLst>
          </p:cNvPr>
          <p:cNvGraphicFramePr/>
          <p:nvPr>
            <p:extLst>
              <p:ext uri="{D42A27DB-BD31-4B8C-83A1-F6EECF244321}">
                <p14:modId xmlns:p14="http://schemas.microsoft.com/office/powerpoint/2010/main" val="3006508407"/>
              </p:ext>
            </p:extLst>
          </p:nvPr>
        </p:nvGraphicFramePr>
        <p:xfrm>
          <a:off x="755904" y="415031"/>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0BFAFFAA-F920-4B3C-ACC5-37D0AF75EBD2}"/>
              </a:ext>
            </a:extLst>
          </p:cNvPr>
          <p:cNvPicPr>
            <a:picLocks noChangeAspect="1"/>
          </p:cNvPicPr>
          <p:nvPr/>
        </p:nvPicPr>
        <p:blipFill rotWithShape="1">
          <a:blip r:embed="rId8">
            <a:extLst>
              <a:ext uri="{28A0092B-C50C-407E-A947-70E740481C1C}">
                <a14:useLocalDpi xmlns:a14="http://schemas.microsoft.com/office/drawing/2010/main" val="0"/>
              </a:ext>
            </a:extLst>
          </a:blip>
          <a:srcRect r="14442"/>
          <a:stretch/>
        </p:blipFill>
        <p:spPr>
          <a:xfrm>
            <a:off x="965802" y="5182605"/>
            <a:ext cx="1290632" cy="937222"/>
          </a:xfrm>
          <a:prstGeom prst="rect">
            <a:avLst/>
          </a:prstGeom>
        </p:spPr>
      </p:pic>
      <p:pic>
        <p:nvPicPr>
          <p:cNvPr id="7" name="Picture 6">
            <a:extLst>
              <a:ext uri="{FF2B5EF4-FFF2-40B4-BE49-F238E27FC236}">
                <a16:creationId xmlns:a16="http://schemas.microsoft.com/office/drawing/2014/main" id="{49D7BB2E-D1A9-4C15-B787-20066F7F15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9234" y="3946677"/>
            <a:ext cx="1329962" cy="1026480"/>
          </a:xfrm>
          <a:prstGeom prst="rect">
            <a:avLst/>
          </a:prstGeom>
        </p:spPr>
      </p:pic>
      <p:pic>
        <p:nvPicPr>
          <p:cNvPr id="9" name="Picture 8" descr="A picture containing mammal, indoor, white, different&#10;&#10;Description automatically generated">
            <a:extLst>
              <a:ext uri="{FF2B5EF4-FFF2-40B4-BE49-F238E27FC236}">
                <a16:creationId xmlns:a16="http://schemas.microsoft.com/office/drawing/2014/main" id="{46B201E1-60EE-4990-A5FD-EAF16B6A5AB4}"/>
              </a:ext>
            </a:extLst>
          </p:cNvPr>
          <p:cNvPicPr>
            <a:picLocks noChangeAspect="1"/>
          </p:cNvPicPr>
          <p:nvPr/>
        </p:nvPicPr>
        <p:blipFill rotWithShape="1">
          <a:blip r:embed="rId10">
            <a:extLst>
              <a:ext uri="{28A0092B-C50C-407E-A947-70E740481C1C}">
                <a14:useLocalDpi xmlns:a14="http://schemas.microsoft.com/office/drawing/2010/main" val="0"/>
              </a:ext>
            </a:extLst>
          </a:blip>
          <a:srcRect l="5751" r="6613" b="20018"/>
          <a:stretch/>
        </p:blipFill>
        <p:spPr>
          <a:xfrm>
            <a:off x="2538017" y="4590496"/>
            <a:ext cx="1409869" cy="965060"/>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B86F6F7E-DF63-4952-9700-EE371BAD305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11053" y="4581453"/>
            <a:ext cx="1038242" cy="974103"/>
          </a:xfrm>
          <a:prstGeom prst="rect">
            <a:avLst/>
          </a:prstGeom>
        </p:spPr>
      </p:pic>
      <p:pic>
        <p:nvPicPr>
          <p:cNvPr id="13" name="Picture 12">
            <a:extLst>
              <a:ext uri="{FF2B5EF4-FFF2-40B4-BE49-F238E27FC236}">
                <a16:creationId xmlns:a16="http://schemas.microsoft.com/office/drawing/2014/main" id="{00835ED6-C7C9-434D-A918-62578EF75F8D}"/>
              </a:ext>
            </a:extLst>
          </p:cNvPr>
          <p:cNvPicPr>
            <a:picLocks noChangeAspect="1"/>
          </p:cNvPicPr>
          <p:nvPr/>
        </p:nvPicPr>
        <p:blipFill rotWithShape="1">
          <a:blip r:embed="rId12">
            <a:extLst>
              <a:ext uri="{28A0092B-C50C-407E-A947-70E740481C1C}">
                <a14:useLocalDpi xmlns:a14="http://schemas.microsoft.com/office/drawing/2010/main" val="0"/>
              </a:ext>
            </a:extLst>
          </a:blip>
          <a:srcRect b="48854"/>
          <a:stretch/>
        </p:blipFill>
        <p:spPr>
          <a:xfrm>
            <a:off x="6094475" y="4102471"/>
            <a:ext cx="1672464" cy="1816880"/>
          </a:xfrm>
          <a:prstGeom prst="rect">
            <a:avLst/>
          </a:prstGeom>
        </p:spPr>
      </p:pic>
      <p:pic>
        <p:nvPicPr>
          <p:cNvPr id="16" name="Picture 15" descr="A picture containing clipart&#10;&#10;Description automatically generated">
            <a:extLst>
              <a:ext uri="{FF2B5EF4-FFF2-40B4-BE49-F238E27FC236}">
                <a16:creationId xmlns:a16="http://schemas.microsoft.com/office/drawing/2014/main" id="{76CF9905-E0D6-4598-BEA3-F30F2CCC5548}"/>
              </a:ext>
            </a:extLst>
          </p:cNvPr>
          <p:cNvPicPr>
            <a:picLocks noChangeAspect="1"/>
          </p:cNvPicPr>
          <p:nvPr/>
        </p:nvPicPr>
        <p:blipFill rotWithShape="1">
          <a:blip r:embed="rId13">
            <a:extLst>
              <a:ext uri="{28A0092B-C50C-407E-A947-70E740481C1C}">
                <a14:useLocalDpi xmlns:a14="http://schemas.microsoft.com/office/drawing/2010/main" val="0"/>
              </a:ext>
            </a:extLst>
          </a:blip>
          <a:srcRect l="25163" r="49753"/>
          <a:stretch/>
        </p:blipFill>
        <p:spPr>
          <a:xfrm>
            <a:off x="8224581" y="5182605"/>
            <a:ext cx="1053974" cy="1026441"/>
          </a:xfrm>
          <a:prstGeom prst="rect">
            <a:avLst/>
          </a:prstGeom>
        </p:spPr>
      </p:pic>
      <p:pic>
        <p:nvPicPr>
          <p:cNvPr id="17" name="Picture 16" descr="A picture containing clipart&#10;&#10;Description automatically generated">
            <a:extLst>
              <a:ext uri="{FF2B5EF4-FFF2-40B4-BE49-F238E27FC236}">
                <a16:creationId xmlns:a16="http://schemas.microsoft.com/office/drawing/2014/main" id="{94232DD2-1B3C-452D-A441-5DF269E9C32F}"/>
              </a:ext>
            </a:extLst>
          </p:cNvPr>
          <p:cNvPicPr>
            <a:picLocks noChangeAspect="1"/>
          </p:cNvPicPr>
          <p:nvPr/>
        </p:nvPicPr>
        <p:blipFill rotWithShape="1">
          <a:blip r:embed="rId13">
            <a:extLst>
              <a:ext uri="{28A0092B-C50C-407E-A947-70E740481C1C}">
                <a14:useLocalDpi xmlns:a14="http://schemas.microsoft.com/office/drawing/2010/main" val="0"/>
              </a:ext>
            </a:extLst>
          </a:blip>
          <a:srcRect l="1" r="74916"/>
          <a:stretch/>
        </p:blipFill>
        <p:spPr>
          <a:xfrm>
            <a:off x="8224581" y="3970711"/>
            <a:ext cx="1053973" cy="1026441"/>
          </a:xfrm>
          <a:prstGeom prst="rect">
            <a:avLst/>
          </a:prstGeom>
        </p:spPr>
      </p:pic>
      <p:pic>
        <p:nvPicPr>
          <p:cNvPr id="19" name="Picture 18">
            <a:extLst>
              <a:ext uri="{FF2B5EF4-FFF2-40B4-BE49-F238E27FC236}">
                <a16:creationId xmlns:a16="http://schemas.microsoft.com/office/drawing/2014/main" id="{901889E0-D243-429D-B3D9-DCD3CBD3C1E1}"/>
              </a:ext>
            </a:extLst>
          </p:cNvPr>
          <p:cNvPicPr>
            <a:picLocks noChangeAspect="1"/>
          </p:cNvPicPr>
          <p:nvPr/>
        </p:nvPicPr>
        <p:blipFill rotWithShape="1">
          <a:blip r:embed="rId14">
            <a:extLst>
              <a:ext uri="{28A0092B-C50C-407E-A947-70E740481C1C}">
                <a14:useLocalDpi xmlns:a14="http://schemas.microsoft.com/office/drawing/2010/main" val="0"/>
              </a:ext>
            </a:extLst>
          </a:blip>
          <a:srcRect r="52267"/>
          <a:stretch/>
        </p:blipFill>
        <p:spPr>
          <a:xfrm>
            <a:off x="9718211" y="3946677"/>
            <a:ext cx="1634521" cy="1040136"/>
          </a:xfrm>
          <a:prstGeom prst="rect">
            <a:avLst/>
          </a:prstGeom>
        </p:spPr>
      </p:pic>
      <p:pic>
        <p:nvPicPr>
          <p:cNvPr id="20" name="Picture 19">
            <a:extLst>
              <a:ext uri="{FF2B5EF4-FFF2-40B4-BE49-F238E27FC236}">
                <a16:creationId xmlns:a16="http://schemas.microsoft.com/office/drawing/2014/main" id="{2E65B64D-86D1-439F-8775-B288E07D70BC}"/>
              </a:ext>
            </a:extLst>
          </p:cNvPr>
          <p:cNvPicPr>
            <a:picLocks noChangeAspect="1"/>
          </p:cNvPicPr>
          <p:nvPr/>
        </p:nvPicPr>
        <p:blipFill rotWithShape="1">
          <a:blip r:embed="rId14">
            <a:extLst>
              <a:ext uri="{28A0092B-C50C-407E-A947-70E740481C1C}">
                <a14:useLocalDpi xmlns:a14="http://schemas.microsoft.com/office/drawing/2010/main" val="0"/>
              </a:ext>
            </a:extLst>
          </a:blip>
          <a:srcRect l="52282"/>
          <a:stretch/>
        </p:blipFill>
        <p:spPr>
          <a:xfrm>
            <a:off x="9718710" y="5182605"/>
            <a:ext cx="1634022" cy="1040136"/>
          </a:xfrm>
          <a:prstGeom prst="rect">
            <a:avLst/>
          </a:prstGeom>
        </p:spPr>
      </p:pic>
      <p:sp>
        <p:nvSpPr>
          <p:cNvPr id="25" name="Title 1">
            <a:extLst>
              <a:ext uri="{FF2B5EF4-FFF2-40B4-BE49-F238E27FC236}">
                <a16:creationId xmlns:a16="http://schemas.microsoft.com/office/drawing/2014/main" id="{887135AE-7E32-401F-B752-13767B700FDB}"/>
              </a:ext>
            </a:extLst>
          </p:cNvPr>
          <p:cNvSpPr txBox="1">
            <a:spLocks/>
          </p:cNvSpPr>
          <p:nvPr/>
        </p:nvSpPr>
        <p:spPr>
          <a:xfrm>
            <a:off x="683216" y="350982"/>
            <a:ext cx="4056530"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dirty="0"/>
              <a:t>Data Augmentation</a:t>
            </a:r>
          </a:p>
        </p:txBody>
      </p:sp>
      <p:sp>
        <p:nvSpPr>
          <p:cNvPr id="26" name="Rectangle 25">
            <a:extLst>
              <a:ext uri="{FF2B5EF4-FFF2-40B4-BE49-F238E27FC236}">
                <a16:creationId xmlns:a16="http://schemas.microsoft.com/office/drawing/2014/main" id="{8439C663-4535-4A93-9E3F-11B56E58E879}"/>
              </a:ext>
            </a:extLst>
          </p:cNvPr>
          <p:cNvSpPr/>
          <p:nvPr/>
        </p:nvSpPr>
        <p:spPr>
          <a:xfrm>
            <a:off x="683216" y="1457406"/>
            <a:ext cx="1711641" cy="4985563"/>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7843AA81-BD4D-304E-A47F-A04328AAE1B8}"/>
              </a:ext>
            </a:extLst>
          </p:cNvPr>
          <p:cNvSpPr>
            <a:spLocks noGrp="1"/>
          </p:cNvSpPr>
          <p:nvPr>
            <p:ph type="sldNum" sz="quarter" idx="12"/>
          </p:nvPr>
        </p:nvSpPr>
        <p:spPr/>
        <p:txBody>
          <a:bodyPr/>
          <a:lstStyle/>
          <a:p>
            <a:fld id="{D6169F3E-3C4C-4D2F-858B-9E567E552FB2}" type="slidenum">
              <a:rPr lang="en-IN" smtClean="0"/>
              <a:t>8</a:t>
            </a:fld>
            <a:endParaRPr lang="en-IN"/>
          </a:p>
        </p:txBody>
      </p:sp>
    </p:spTree>
    <p:extLst>
      <p:ext uri="{BB962C8B-B14F-4D97-AF65-F5344CB8AC3E}">
        <p14:creationId xmlns:p14="http://schemas.microsoft.com/office/powerpoint/2010/main" val="97346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9AA2D2E-96E3-4EB7-815D-886A8E1BBFF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dirty="0"/>
              <a:t>Part 1 : Approach </a:t>
            </a:r>
            <a:endParaRPr lang="en-IN" sz="3200" dirty="0">
              <a:solidFill>
                <a:srgbClr val="FF0000"/>
              </a:solidFill>
            </a:endParaRPr>
          </a:p>
        </p:txBody>
      </p:sp>
      <p:sp>
        <p:nvSpPr>
          <p:cNvPr id="3" name="TextBox 2">
            <a:extLst>
              <a:ext uri="{FF2B5EF4-FFF2-40B4-BE49-F238E27FC236}">
                <a16:creationId xmlns:a16="http://schemas.microsoft.com/office/drawing/2014/main" id="{DED351D0-715D-4FB0-8161-5607C3B44DF1}"/>
              </a:ext>
            </a:extLst>
          </p:cNvPr>
          <p:cNvSpPr txBox="1"/>
          <p:nvPr/>
        </p:nvSpPr>
        <p:spPr>
          <a:xfrm>
            <a:off x="1773134" y="1172627"/>
            <a:ext cx="3052838" cy="4408258"/>
          </a:xfrm>
          <a:prstGeom prst="rect">
            <a:avLst/>
          </a:prstGeom>
          <a:noFill/>
        </p:spPr>
        <p:txBody>
          <a:bodyPr wrap="square" rtlCol="0">
            <a:spAutoFit/>
          </a:bodyPr>
          <a:lstStyle/>
          <a:p>
            <a:pPr algn="l">
              <a:lnSpc>
                <a:spcPct val="300000"/>
              </a:lnSpc>
              <a:spcAft>
                <a:spcPts val="600"/>
              </a:spcAft>
            </a:pPr>
            <a:r>
              <a:rPr lang="en-US" b="0" i="0" dirty="0">
                <a:solidFill>
                  <a:srgbClr val="000000"/>
                </a:solidFill>
                <a:effectLst/>
              </a:rPr>
              <a:t>Load images</a:t>
            </a:r>
          </a:p>
          <a:p>
            <a:pPr algn="l">
              <a:lnSpc>
                <a:spcPct val="300000"/>
              </a:lnSpc>
              <a:spcAft>
                <a:spcPts val="600"/>
              </a:spcAft>
            </a:pPr>
            <a:r>
              <a:rPr lang="en-US" dirty="0">
                <a:solidFill>
                  <a:srgbClr val="000000"/>
                </a:solidFill>
              </a:rPr>
              <a:t>Resize : 330 -&gt; 64</a:t>
            </a:r>
          </a:p>
          <a:p>
            <a:pPr algn="l">
              <a:lnSpc>
                <a:spcPct val="300000"/>
              </a:lnSpc>
              <a:spcAft>
                <a:spcPts val="600"/>
              </a:spcAft>
            </a:pPr>
            <a:r>
              <a:rPr lang="en-US" b="0" i="0" dirty="0">
                <a:solidFill>
                  <a:srgbClr val="000000"/>
                </a:solidFill>
                <a:effectLst/>
              </a:rPr>
              <a:t>Augmentation: Grayscale</a:t>
            </a:r>
          </a:p>
          <a:p>
            <a:pPr>
              <a:lnSpc>
                <a:spcPct val="300000"/>
              </a:lnSpc>
              <a:spcAft>
                <a:spcPts val="600"/>
              </a:spcAft>
            </a:pPr>
            <a:r>
              <a:rPr lang="en-US" dirty="0">
                <a:solidFill>
                  <a:srgbClr val="000000"/>
                </a:solidFill>
              </a:rPr>
              <a:t>Standardize (0-1 scale)</a:t>
            </a:r>
          </a:p>
          <a:p>
            <a:pPr algn="l">
              <a:lnSpc>
                <a:spcPct val="300000"/>
              </a:lnSpc>
              <a:spcAft>
                <a:spcPts val="600"/>
              </a:spcAft>
            </a:pPr>
            <a:r>
              <a:rPr lang="en-US" b="0" i="0" dirty="0">
                <a:solidFill>
                  <a:srgbClr val="000000"/>
                </a:solidFill>
                <a:effectLst/>
              </a:rPr>
              <a:t>Label encoding</a:t>
            </a:r>
          </a:p>
        </p:txBody>
      </p:sp>
      <p:pic>
        <p:nvPicPr>
          <p:cNvPr id="15" name="Picture 14" descr="A picture containing photo, green, sitting, different&#10;&#10;Description automatically generated">
            <a:extLst>
              <a:ext uri="{FF2B5EF4-FFF2-40B4-BE49-F238E27FC236}">
                <a16:creationId xmlns:a16="http://schemas.microsoft.com/office/drawing/2014/main" id="{2C8ACEFC-119A-4F8C-B3C4-73B93FB545E7}"/>
              </a:ext>
            </a:extLst>
          </p:cNvPr>
          <p:cNvPicPr>
            <a:picLocks noChangeAspect="1"/>
          </p:cNvPicPr>
          <p:nvPr/>
        </p:nvPicPr>
        <p:blipFill rotWithShape="1">
          <a:blip r:embed="rId3">
            <a:extLst>
              <a:ext uri="{28A0092B-C50C-407E-A947-70E740481C1C}">
                <a14:useLocalDpi xmlns:a14="http://schemas.microsoft.com/office/drawing/2010/main" val="0"/>
              </a:ext>
            </a:extLst>
          </a:blip>
          <a:srcRect l="21045"/>
          <a:stretch/>
        </p:blipFill>
        <p:spPr>
          <a:xfrm>
            <a:off x="4980791" y="982918"/>
            <a:ext cx="6028009" cy="5482655"/>
          </a:xfrm>
          <a:prstGeom prst="rect">
            <a:avLst/>
          </a:prstGeom>
        </p:spPr>
      </p:pic>
      <p:sp>
        <p:nvSpPr>
          <p:cNvPr id="7" name="Rectangle 6" descr="Zebra">
            <a:extLst>
              <a:ext uri="{FF2B5EF4-FFF2-40B4-BE49-F238E27FC236}">
                <a16:creationId xmlns:a16="http://schemas.microsoft.com/office/drawing/2014/main" id="{F3F58652-1EFA-4305-B724-F6B69A28F582}"/>
              </a:ext>
            </a:extLst>
          </p:cNvPr>
          <p:cNvSpPr/>
          <p:nvPr/>
        </p:nvSpPr>
        <p:spPr>
          <a:xfrm>
            <a:off x="1086946" y="5025137"/>
            <a:ext cx="688183" cy="68818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 name="Rectangle 7" descr="Processor">
            <a:extLst>
              <a:ext uri="{FF2B5EF4-FFF2-40B4-BE49-F238E27FC236}">
                <a16:creationId xmlns:a16="http://schemas.microsoft.com/office/drawing/2014/main" id="{9CD042D0-0A27-4F30-8AC9-AE22C1CFA557}"/>
              </a:ext>
            </a:extLst>
          </p:cNvPr>
          <p:cNvSpPr/>
          <p:nvPr/>
        </p:nvSpPr>
        <p:spPr>
          <a:xfrm>
            <a:off x="1035312" y="3158440"/>
            <a:ext cx="688183" cy="688183"/>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 name="Rectangle 8" descr="Minimize">
            <a:extLst>
              <a:ext uri="{FF2B5EF4-FFF2-40B4-BE49-F238E27FC236}">
                <a16:creationId xmlns:a16="http://schemas.microsoft.com/office/drawing/2014/main" id="{C0E5013E-4839-4214-B6D5-0082BEFA9C88}"/>
              </a:ext>
            </a:extLst>
          </p:cNvPr>
          <p:cNvSpPr/>
          <p:nvPr/>
        </p:nvSpPr>
        <p:spPr>
          <a:xfrm>
            <a:off x="1132773" y="4140519"/>
            <a:ext cx="590722" cy="590722"/>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Rectangle 11" descr="Camera">
            <a:extLst>
              <a:ext uri="{FF2B5EF4-FFF2-40B4-BE49-F238E27FC236}">
                <a16:creationId xmlns:a16="http://schemas.microsoft.com/office/drawing/2014/main" id="{C9A4A5D6-9EA7-4566-B20E-D9C93C94F7CA}"/>
              </a:ext>
            </a:extLst>
          </p:cNvPr>
          <p:cNvSpPr/>
          <p:nvPr/>
        </p:nvSpPr>
        <p:spPr>
          <a:xfrm>
            <a:off x="1088941" y="1488771"/>
            <a:ext cx="688183" cy="688183"/>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pic>
        <p:nvPicPr>
          <p:cNvPr id="4" name="Graphic 3" descr="Normal Distribution with solid fill">
            <a:extLst>
              <a:ext uri="{FF2B5EF4-FFF2-40B4-BE49-F238E27FC236}">
                <a16:creationId xmlns:a16="http://schemas.microsoft.com/office/drawing/2014/main" id="{55ECA138-8F76-47FE-BF28-E4C686EE78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580" y="2410182"/>
            <a:ext cx="646420" cy="646420"/>
          </a:xfrm>
          <a:prstGeom prst="rect">
            <a:avLst/>
          </a:prstGeom>
        </p:spPr>
      </p:pic>
      <p:cxnSp>
        <p:nvCxnSpPr>
          <p:cNvPr id="14" name="Straight Arrow Connector 13">
            <a:extLst>
              <a:ext uri="{FF2B5EF4-FFF2-40B4-BE49-F238E27FC236}">
                <a16:creationId xmlns:a16="http://schemas.microsoft.com/office/drawing/2014/main" id="{F9A0F0E1-BAFF-464D-83D1-BDC65C7277A4}"/>
              </a:ext>
            </a:extLst>
          </p:cNvPr>
          <p:cNvCxnSpPr/>
          <p:nvPr/>
        </p:nvCxnSpPr>
        <p:spPr>
          <a:xfrm>
            <a:off x="838693" y="1658803"/>
            <a:ext cx="0" cy="4136780"/>
          </a:xfrm>
          <a:prstGeom prst="straightConnector1">
            <a:avLst/>
          </a:prstGeom>
          <a:ln w="57150">
            <a:solidFill>
              <a:schemeClr val="accent2">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695E1CC3-671D-6A45-901F-FD3B782A717C}"/>
              </a:ext>
            </a:extLst>
          </p:cNvPr>
          <p:cNvSpPr>
            <a:spLocks noGrp="1"/>
          </p:cNvSpPr>
          <p:nvPr>
            <p:ph type="sldNum" sz="quarter" idx="12"/>
          </p:nvPr>
        </p:nvSpPr>
        <p:spPr/>
        <p:txBody>
          <a:bodyPr/>
          <a:lstStyle/>
          <a:p>
            <a:fld id="{D6169F3E-3C4C-4D2F-858B-9E567E552FB2}" type="slidenum">
              <a:rPr lang="en-IN" smtClean="0"/>
              <a:t>9</a:t>
            </a:fld>
            <a:endParaRPr lang="en-IN"/>
          </a:p>
        </p:txBody>
      </p:sp>
    </p:spTree>
    <p:extLst>
      <p:ext uri="{BB962C8B-B14F-4D97-AF65-F5344CB8AC3E}">
        <p14:creationId xmlns:p14="http://schemas.microsoft.com/office/powerpoint/2010/main" val="419252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TotalTime>
  <Words>2417</Words>
  <Application>Microsoft Macintosh PowerPoint</Application>
  <PresentationFormat>Widescreen</PresentationFormat>
  <Paragraphs>392</Paragraphs>
  <Slides>26</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Calibri</vt:lpstr>
      <vt:lpstr>Calibri Light</vt:lpstr>
      <vt:lpstr>Helvetica Neue</vt:lpstr>
      <vt:lpstr>Menlo</vt:lpstr>
      <vt:lpstr>roboto</vt:lpstr>
      <vt:lpstr>roboto</vt:lpstr>
      <vt:lpstr>Times New Roman</vt:lpstr>
      <vt:lpstr>Wingdings</vt:lpstr>
      <vt:lpstr>Office Theme</vt:lpstr>
      <vt:lpstr>Image Classification: Zebra vs Elephant with  Computer Vision Techniques</vt:lpstr>
      <vt:lpstr>About Computer Vision</vt:lpstr>
      <vt:lpstr>Project</vt:lpstr>
      <vt:lpstr>Visualize Samples</vt:lpstr>
      <vt:lpstr>PowerPoint Presentation</vt:lpstr>
      <vt:lpstr>Data sampling and loading</vt:lpstr>
      <vt:lpstr>Overall Approach</vt:lpstr>
      <vt:lpstr>PowerPoint Presentation</vt:lpstr>
      <vt:lpstr>PowerPoint Presentation</vt:lpstr>
      <vt:lpstr>Work flow</vt:lpstr>
      <vt:lpstr>PowerPoint Presentation</vt:lpstr>
      <vt:lpstr>PowerPoint Presentation</vt:lpstr>
      <vt:lpstr>Convolutional Neural Networks (CNN)</vt:lpstr>
      <vt:lpstr>CNN - Convolution Layer</vt:lpstr>
      <vt:lpstr>CNN - Convolution Layer </vt:lpstr>
      <vt:lpstr>CNN – Pooling Layer</vt:lpstr>
      <vt:lpstr>CNN - Fully Connected Layer (FC Layer) </vt:lpstr>
      <vt:lpstr>Architectures of CNNs </vt:lpstr>
      <vt:lpstr>Transfer Learning</vt:lpstr>
      <vt:lpstr>Transfer Learning</vt:lpstr>
      <vt:lpstr>Flowchart – Our Approach Using Deep Learning</vt:lpstr>
      <vt:lpstr>Image Classification using simple CNN</vt:lpstr>
      <vt:lpstr>Image Classification using ResNet50 and InceptionV3</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Classification: Zebra vs Elephant with  Computer Vision Techniques</dc:title>
  <dc:creator>Poonam Shashikant Patil</dc:creator>
  <cp:lastModifiedBy>Poonam Shashikant Patil</cp:lastModifiedBy>
  <cp:revision>12</cp:revision>
  <dcterms:created xsi:type="dcterms:W3CDTF">2020-12-15T17:32:13Z</dcterms:created>
  <dcterms:modified xsi:type="dcterms:W3CDTF">2020-12-17T01:56:05Z</dcterms:modified>
</cp:coreProperties>
</file>